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41"/>
  </p:notesMasterIdLst>
  <p:sldIdLst>
    <p:sldId id="256" r:id="rId2"/>
    <p:sldId id="321" r:id="rId3"/>
    <p:sldId id="308" r:id="rId4"/>
    <p:sldId id="268" r:id="rId5"/>
    <p:sldId id="307" r:id="rId6"/>
    <p:sldId id="319" r:id="rId7"/>
    <p:sldId id="267" r:id="rId8"/>
    <p:sldId id="318" r:id="rId9"/>
    <p:sldId id="271" r:id="rId10"/>
    <p:sldId id="272" r:id="rId11"/>
    <p:sldId id="273" r:id="rId12"/>
    <p:sldId id="296" r:id="rId13"/>
    <p:sldId id="274" r:id="rId14"/>
    <p:sldId id="275" r:id="rId15"/>
    <p:sldId id="276" r:id="rId16"/>
    <p:sldId id="277" r:id="rId17"/>
    <p:sldId id="278" r:id="rId18"/>
    <p:sldId id="279" r:id="rId19"/>
    <p:sldId id="280" r:id="rId20"/>
    <p:sldId id="297" r:id="rId21"/>
    <p:sldId id="281" r:id="rId22"/>
    <p:sldId id="298" r:id="rId23"/>
    <p:sldId id="282" r:id="rId24"/>
    <p:sldId id="299" r:id="rId25"/>
    <p:sldId id="301" r:id="rId26"/>
    <p:sldId id="293" r:id="rId27"/>
    <p:sldId id="294" r:id="rId28"/>
    <p:sldId id="288" r:id="rId29"/>
    <p:sldId id="289" r:id="rId30"/>
    <p:sldId id="302" r:id="rId31"/>
    <p:sldId id="305" r:id="rId32"/>
    <p:sldId id="314" r:id="rId33"/>
    <p:sldId id="312" r:id="rId34"/>
    <p:sldId id="315" r:id="rId35"/>
    <p:sldId id="269" r:id="rId36"/>
    <p:sldId id="306" r:id="rId37"/>
    <p:sldId id="320" r:id="rId38"/>
    <p:sldId id="260" r:id="rId39"/>
    <p:sldId id="262" r:id="rId40"/>
  </p:sldIdLst>
  <p:sldSz cx="12192000" cy="6858000"/>
  <p:notesSz cx="6858000" cy="9144000"/>
  <p:embeddedFontLst>
    <p:embeddedFont>
      <p:font typeface="Cambria Math" panose="02040503050406030204" pitchFamily="18" charset="0"/>
      <p:regular r:id="rId42"/>
    </p:embeddedFont>
    <p:embeddedFont>
      <p:font typeface="Wingdings 2" panose="05020102010507070707" pitchFamily="18" charset="2"/>
      <p:regular r:id="rId43"/>
    </p:embeddedFont>
    <p:embeddedFont>
      <p:font typeface="等线" panose="02010600030101010101" pitchFamily="2" charset="-122"/>
      <p:regular r:id="rId44"/>
      <p:bold r:id="rId4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007B"/>
    <a:srgbClr val="150264"/>
    <a:srgbClr val="FFFFFF"/>
    <a:srgbClr val="BCB3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99" autoAdjust="0"/>
    <p:restoredTop sz="91020" autoAdjust="0"/>
  </p:normalViewPr>
  <p:slideViewPr>
    <p:cSldViewPr snapToGrid="0">
      <p:cViewPr varScale="1">
        <p:scale>
          <a:sx n="106" d="100"/>
          <a:sy n="106" d="100"/>
        </p:scale>
        <p:origin x="978" y="90"/>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91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theme" Target="theme/theme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宋体" panose="02010600030101010101" pitchFamily="2" charset="-122"/>
                <a:ea typeface="宋体" panose="02010600030101010101"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宋体" panose="02010600030101010101" pitchFamily="2" charset="-122"/>
                <a:ea typeface="宋体" panose="02010600030101010101" pitchFamily="2" charset="-122"/>
              </a:defRPr>
            </a:lvl1pPr>
          </a:lstStyle>
          <a:p>
            <a:fld id="{56E9EB67-D471-4AAA-966B-82A8A9DB4982}" type="datetimeFigureOut">
              <a:rPr lang="zh-CN" altLang="en-US" smtClean="0"/>
              <a:pPr/>
              <a:t>2022-04-17</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宋体" panose="02010600030101010101" pitchFamily="2" charset="-122"/>
                <a:ea typeface="宋体" panose="02010600030101010101"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宋体" panose="02010600030101010101" pitchFamily="2" charset="-122"/>
                <a:ea typeface="宋体" panose="02010600030101010101" pitchFamily="2" charset="-122"/>
              </a:defRPr>
            </a:lvl1pPr>
          </a:lstStyle>
          <a:p>
            <a:fld id="{62307351-DFF5-46A5-8276-46FD1071D81A}" type="slidenum">
              <a:rPr lang="zh-CN" altLang="en-US" smtClean="0"/>
              <a:pPr/>
              <a:t>‹#›</a:t>
            </a:fld>
            <a:endParaRPr lang="zh-CN" altLang="en-US" dirty="0"/>
          </a:p>
        </p:txBody>
      </p:sp>
    </p:spTree>
    <p:extLst>
      <p:ext uri="{BB962C8B-B14F-4D97-AF65-F5344CB8AC3E}">
        <p14:creationId xmlns:p14="http://schemas.microsoft.com/office/powerpoint/2010/main" val="1789150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1pPr>
    <a:lvl2pPr marL="4572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2pPr>
    <a:lvl3pPr marL="9144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3pPr>
    <a:lvl4pPr marL="13716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4pPr>
    <a:lvl5pPr marL="18288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a:t>
            </a:fld>
            <a:endParaRPr lang="zh-CN" altLang="en-US"/>
          </a:p>
        </p:txBody>
      </p:sp>
    </p:spTree>
    <p:extLst>
      <p:ext uri="{BB962C8B-B14F-4D97-AF65-F5344CB8AC3E}">
        <p14:creationId xmlns:p14="http://schemas.microsoft.com/office/powerpoint/2010/main" val="1986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12</a:t>
            </a:fld>
            <a:endParaRPr lang="zh-CN" altLang="en-US"/>
          </a:p>
        </p:txBody>
      </p:sp>
    </p:spTree>
    <p:extLst>
      <p:ext uri="{BB962C8B-B14F-4D97-AF65-F5344CB8AC3E}">
        <p14:creationId xmlns:p14="http://schemas.microsoft.com/office/powerpoint/2010/main" val="1299118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13</a:t>
            </a:fld>
            <a:endParaRPr lang="zh-CN" altLang="en-US"/>
          </a:p>
        </p:txBody>
      </p:sp>
    </p:spTree>
    <p:extLst>
      <p:ext uri="{BB962C8B-B14F-4D97-AF65-F5344CB8AC3E}">
        <p14:creationId xmlns:p14="http://schemas.microsoft.com/office/powerpoint/2010/main" val="2844135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14</a:t>
            </a:fld>
            <a:endParaRPr lang="zh-CN" altLang="en-US"/>
          </a:p>
        </p:txBody>
      </p:sp>
    </p:spTree>
    <p:extLst>
      <p:ext uri="{BB962C8B-B14F-4D97-AF65-F5344CB8AC3E}">
        <p14:creationId xmlns:p14="http://schemas.microsoft.com/office/powerpoint/2010/main" val="1116875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15</a:t>
            </a:fld>
            <a:endParaRPr lang="zh-CN" altLang="en-US"/>
          </a:p>
        </p:txBody>
      </p:sp>
    </p:spTree>
    <p:extLst>
      <p:ext uri="{BB962C8B-B14F-4D97-AF65-F5344CB8AC3E}">
        <p14:creationId xmlns:p14="http://schemas.microsoft.com/office/powerpoint/2010/main" val="173521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16</a:t>
            </a:fld>
            <a:endParaRPr lang="zh-CN" altLang="en-US"/>
          </a:p>
        </p:txBody>
      </p:sp>
    </p:spTree>
    <p:extLst>
      <p:ext uri="{BB962C8B-B14F-4D97-AF65-F5344CB8AC3E}">
        <p14:creationId xmlns:p14="http://schemas.microsoft.com/office/powerpoint/2010/main" val="3225616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17</a:t>
            </a:fld>
            <a:endParaRPr lang="zh-CN" altLang="en-US"/>
          </a:p>
        </p:txBody>
      </p:sp>
    </p:spTree>
    <p:extLst>
      <p:ext uri="{BB962C8B-B14F-4D97-AF65-F5344CB8AC3E}">
        <p14:creationId xmlns:p14="http://schemas.microsoft.com/office/powerpoint/2010/main" val="2970793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18</a:t>
            </a:fld>
            <a:endParaRPr lang="zh-CN" altLang="en-US"/>
          </a:p>
        </p:txBody>
      </p:sp>
    </p:spTree>
    <p:extLst>
      <p:ext uri="{BB962C8B-B14F-4D97-AF65-F5344CB8AC3E}">
        <p14:creationId xmlns:p14="http://schemas.microsoft.com/office/powerpoint/2010/main" val="1715591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20</a:t>
            </a:fld>
            <a:endParaRPr lang="zh-CN" altLang="en-US"/>
          </a:p>
        </p:txBody>
      </p:sp>
    </p:spTree>
    <p:extLst>
      <p:ext uri="{BB962C8B-B14F-4D97-AF65-F5344CB8AC3E}">
        <p14:creationId xmlns:p14="http://schemas.microsoft.com/office/powerpoint/2010/main" val="21825006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21</a:t>
            </a:fld>
            <a:endParaRPr lang="zh-CN" altLang="en-US"/>
          </a:p>
        </p:txBody>
      </p:sp>
    </p:spTree>
    <p:extLst>
      <p:ext uri="{BB962C8B-B14F-4D97-AF65-F5344CB8AC3E}">
        <p14:creationId xmlns:p14="http://schemas.microsoft.com/office/powerpoint/2010/main" val="1269379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22</a:t>
            </a:fld>
            <a:endParaRPr lang="zh-CN" altLang="en-US"/>
          </a:p>
        </p:txBody>
      </p:sp>
    </p:spTree>
    <p:extLst>
      <p:ext uri="{BB962C8B-B14F-4D97-AF65-F5344CB8AC3E}">
        <p14:creationId xmlns:p14="http://schemas.microsoft.com/office/powerpoint/2010/main" val="504222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3</a:t>
            </a:fld>
            <a:endParaRPr lang="zh-CN" altLang="en-US"/>
          </a:p>
        </p:txBody>
      </p:sp>
    </p:spTree>
    <p:extLst>
      <p:ext uri="{BB962C8B-B14F-4D97-AF65-F5344CB8AC3E}">
        <p14:creationId xmlns:p14="http://schemas.microsoft.com/office/powerpoint/2010/main" val="1765225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23</a:t>
            </a:fld>
            <a:endParaRPr lang="zh-CN" altLang="en-US"/>
          </a:p>
        </p:txBody>
      </p:sp>
    </p:spTree>
    <p:extLst>
      <p:ext uri="{BB962C8B-B14F-4D97-AF65-F5344CB8AC3E}">
        <p14:creationId xmlns:p14="http://schemas.microsoft.com/office/powerpoint/2010/main" val="18996819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24</a:t>
            </a:fld>
            <a:endParaRPr lang="zh-CN" altLang="en-US"/>
          </a:p>
        </p:txBody>
      </p:sp>
    </p:spTree>
    <p:extLst>
      <p:ext uri="{BB962C8B-B14F-4D97-AF65-F5344CB8AC3E}">
        <p14:creationId xmlns:p14="http://schemas.microsoft.com/office/powerpoint/2010/main" val="31852405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25</a:t>
            </a:fld>
            <a:endParaRPr lang="zh-CN" altLang="en-US"/>
          </a:p>
        </p:txBody>
      </p:sp>
    </p:spTree>
    <p:extLst>
      <p:ext uri="{BB962C8B-B14F-4D97-AF65-F5344CB8AC3E}">
        <p14:creationId xmlns:p14="http://schemas.microsoft.com/office/powerpoint/2010/main" val="11641424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26</a:t>
            </a:fld>
            <a:endParaRPr lang="zh-CN" altLang="en-US"/>
          </a:p>
        </p:txBody>
      </p:sp>
    </p:spTree>
    <p:extLst>
      <p:ext uri="{BB962C8B-B14F-4D97-AF65-F5344CB8AC3E}">
        <p14:creationId xmlns:p14="http://schemas.microsoft.com/office/powerpoint/2010/main" val="1763592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27</a:t>
            </a:fld>
            <a:endParaRPr lang="zh-CN" altLang="en-US"/>
          </a:p>
        </p:txBody>
      </p:sp>
    </p:spTree>
    <p:extLst>
      <p:ext uri="{BB962C8B-B14F-4D97-AF65-F5344CB8AC3E}">
        <p14:creationId xmlns:p14="http://schemas.microsoft.com/office/powerpoint/2010/main" val="16738098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28</a:t>
            </a:fld>
            <a:endParaRPr lang="x-none"/>
          </a:p>
        </p:txBody>
      </p:sp>
    </p:spTree>
    <p:extLst>
      <p:ext uri="{BB962C8B-B14F-4D97-AF65-F5344CB8AC3E}">
        <p14:creationId xmlns:p14="http://schemas.microsoft.com/office/powerpoint/2010/main" val="11805615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29</a:t>
            </a:fld>
            <a:endParaRPr lang="x-none"/>
          </a:p>
        </p:txBody>
      </p:sp>
    </p:spTree>
    <p:extLst>
      <p:ext uri="{BB962C8B-B14F-4D97-AF65-F5344CB8AC3E}">
        <p14:creationId xmlns:p14="http://schemas.microsoft.com/office/powerpoint/2010/main" val="25355679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30</a:t>
            </a:fld>
            <a:endParaRPr lang="x-none"/>
          </a:p>
        </p:txBody>
      </p:sp>
    </p:spTree>
    <p:extLst>
      <p:ext uri="{BB962C8B-B14F-4D97-AF65-F5344CB8AC3E}">
        <p14:creationId xmlns:p14="http://schemas.microsoft.com/office/powerpoint/2010/main" val="6875210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31</a:t>
            </a:fld>
            <a:endParaRPr lang="x-none"/>
          </a:p>
        </p:txBody>
      </p:sp>
    </p:spTree>
    <p:extLst>
      <p:ext uri="{BB962C8B-B14F-4D97-AF65-F5344CB8AC3E}">
        <p14:creationId xmlns:p14="http://schemas.microsoft.com/office/powerpoint/2010/main" val="31681287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32</a:t>
            </a:fld>
            <a:endParaRPr lang="zh-CN" altLang="en-US"/>
          </a:p>
        </p:txBody>
      </p:sp>
    </p:spTree>
    <p:extLst>
      <p:ext uri="{BB962C8B-B14F-4D97-AF65-F5344CB8AC3E}">
        <p14:creationId xmlns:p14="http://schemas.microsoft.com/office/powerpoint/2010/main" val="2857677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42419690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33</a:t>
            </a:fld>
            <a:endParaRPr lang="zh-CN" altLang="en-US"/>
          </a:p>
        </p:txBody>
      </p:sp>
    </p:spTree>
    <p:extLst>
      <p:ext uri="{BB962C8B-B14F-4D97-AF65-F5344CB8AC3E}">
        <p14:creationId xmlns:p14="http://schemas.microsoft.com/office/powerpoint/2010/main" val="12714339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34</a:t>
            </a:fld>
            <a:endParaRPr lang="zh-CN" altLang="en-US"/>
          </a:p>
        </p:txBody>
      </p:sp>
    </p:spTree>
    <p:extLst>
      <p:ext uri="{BB962C8B-B14F-4D97-AF65-F5344CB8AC3E}">
        <p14:creationId xmlns:p14="http://schemas.microsoft.com/office/powerpoint/2010/main" val="39908216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35</a:t>
            </a:fld>
            <a:endParaRPr lang="zh-CN" altLang="en-US"/>
          </a:p>
        </p:txBody>
      </p:sp>
    </p:spTree>
    <p:extLst>
      <p:ext uri="{BB962C8B-B14F-4D97-AF65-F5344CB8AC3E}">
        <p14:creationId xmlns:p14="http://schemas.microsoft.com/office/powerpoint/2010/main" val="9284922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36</a:t>
            </a:fld>
            <a:endParaRPr lang="zh-CN" altLang="en-US"/>
          </a:p>
        </p:txBody>
      </p:sp>
    </p:spTree>
    <p:extLst>
      <p:ext uri="{BB962C8B-B14F-4D97-AF65-F5344CB8AC3E}">
        <p14:creationId xmlns:p14="http://schemas.microsoft.com/office/powerpoint/2010/main" val="42851184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37</a:t>
            </a:fld>
            <a:endParaRPr lang="zh-CN" altLang="en-US"/>
          </a:p>
        </p:txBody>
      </p:sp>
    </p:spTree>
    <p:extLst>
      <p:ext uri="{BB962C8B-B14F-4D97-AF65-F5344CB8AC3E}">
        <p14:creationId xmlns:p14="http://schemas.microsoft.com/office/powerpoint/2010/main" val="4234033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38</a:t>
            </a:fld>
            <a:endParaRPr lang="zh-CN" altLang="en-US"/>
          </a:p>
        </p:txBody>
      </p:sp>
    </p:spTree>
    <p:extLst>
      <p:ext uri="{BB962C8B-B14F-4D97-AF65-F5344CB8AC3E}">
        <p14:creationId xmlns:p14="http://schemas.microsoft.com/office/powerpoint/2010/main" val="10849337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39</a:t>
            </a:fld>
            <a:endParaRPr lang="zh-CN" altLang="en-US"/>
          </a:p>
        </p:txBody>
      </p:sp>
    </p:spTree>
    <p:extLst>
      <p:ext uri="{BB962C8B-B14F-4D97-AF65-F5344CB8AC3E}">
        <p14:creationId xmlns:p14="http://schemas.microsoft.com/office/powerpoint/2010/main" val="3971031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765580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a:t>
            </a:r>
            <a:r>
              <a:rPr lang="en-US" altLang="zh-CN" dirty="0"/>
              <a:t>ppt</a:t>
            </a:r>
            <a:r>
              <a:rPr lang="zh-CN" altLang="en-US" dirty="0"/>
              <a:t>所言</a:t>
            </a:r>
          </a:p>
        </p:txBody>
      </p:sp>
      <p:sp>
        <p:nvSpPr>
          <p:cNvPr id="4" name="灯片编号占位符 3"/>
          <p:cNvSpPr>
            <a:spLocks noGrp="1"/>
          </p:cNvSpPr>
          <p:nvPr>
            <p:ph type="sldNum" sz="quarter" idx="5"/>
          </p:nvPr>
        </p:nvSpPr>
        <p:spPr/>
        <p:txBody>
          <a:bodyPr/>
          <a:lstStyle/>
          <a:p>
            <a:fld id="{62307351-DFF5-46A5-8276-46FD1071D81A}" type="slidenum">
              <a:rPr lang="zh-CN" altLang="en-US" smtClean="0"/>
              <a:t>6</a:t>
            </a:fld>
            <a:endParaRPr lang="zh-CN" altLang="en-US"/>
          </a:p>
        </p:txBody>
      </p:sp>
    </p:spTree>
    <p:extLst>
      <p:ext uri="{BB962C8B-B14F-4D97-AF65-F5344CB8AC3E}">
        <p14:creationId xmlns:p14="http://schemas.microsoft.com/office/powerpoint/2010/main" val="395880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869464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9</a:t>
            </a:fld>
            <a:endParaRPr lang="zh-CN" altLang="en-US"/>
          </a:p>
        </p:txBody>
      </p:sp>
    </p:spTree>
    <p:extLst>
      <p:ext uri="{BB962C8B-B14F-4D97-AF65-F5344CB8AC3E}">
        <p14:creationId xmlns:p14="http://schemas.microsoft.com/office/powerpoint/2010/main" val="1570461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10</a:t>
            </a:fld>
            <a:endParaRPr lang="zh-CN" altLang="en-US"/>
          </a:p>
        </p:txBody>
      </p:sp>
    </p:spTree>
    <p:extLst>
      <p:ext uri="{BB962C8B-B14F-4D97-AF65-F5344CB8AC3E}">
        <p14:creationId xmlns:p14="http://schemas.microsoft.com/office/powerpoint/2010/main" val="437290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11</a:t>
            </a:fld>
            <a:endParaRPr lang="zh-CN" altLang="en-US"/>
          </a:p>
        </p:txBody>
      </p:sp>
    </p:spTree>
    <p:extLst>
      <p:ext uri="{BB962C8B-B14F-4D97-AF65-F5344CB8AC3E}">
        <p14:creationId xmlns:p14="http://schemas.microsoft.com/office/powerpoint/2010/main" val="3438624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2022-04-17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171213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atin typeface="宋体" panose="02010600030101010101" pitchFamily="2" charset="-122"/>
              </a:defRPr>
            </a:lvl1pPr>
          </a:lstStyle>
          <a:p>
            <a:r>
              <a:rPr lang="zh-CN" altLang="en-US" dirty="0"/>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2022-04-17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768856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2022-04-17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44893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F23CA0D0-9D1B-42F3-82CF-0268705346EB}" type="datetimeFigureOut">
              <a:rPr lang="zh-CN" altLang="en-US" smtClean="0"/>
              <a:t>2022-04-17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469572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2022-04-17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0115622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2022-04-17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3457968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2022-04-17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967883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2022-04-17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57029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23CA0D0-9D1B-42F3-82CF-0268705346EB}" type="datetimeFigureOut">
              <a:rPr lang="zh-CN" altLang="en-US" smtClean="0"/>
              <a:t>2022-04-17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922439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23CA0D0-9D1B-42F3-82CF-0268705346EB}" type="datetimeFigureOut">
              <a:rPr lang="zh-CN" altLang="en-US" smtClean="0"/>
              <a:t>2022-04-17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08076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23CA0D0-9D1B-42F3-82CF-0268705346EB}" type="datetimeFigureOut">
              <a:rPr lang="zh-CN" altLang="en-US" smtClean="0"/>
              <a:t>2022-04-17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564081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3CA0D0-9D1B-42F3-82CF-0268705346EB}" type="datetimeFigureOut">
              <a:rPr lang="zh-CN" altLang="en-US" smtClean="0"/>
              <a:t>2022-04-17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86210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2022-04-17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111032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F23CA0D0-9D1B-42F3-82CF-0268705346EB}" type="datetimeFigureOut">
              <a:rPr lang="zh-CN" altLang="en-US" smtClean="0"/>
              <a:t>2022-04-17</a:t>
            </a:fld>
            <a:endParaRPr lang="zh-CN" altLang="en-US"/>
          </a:p>
        </p:txBody>
      </p:sp>
      <p:sp>
        <p:nvSpPr>
          <p:cNvPr id="6" name="Footer Placeholder 5"/>
          <p:cNvSpPr>
            <a:spLocks noGrp="1"/>
          </p:cNvSpPr>
          <p:nvPr>
            <p:ph type="ftr" sz="quarter" idx="11"/>
          </p:nvPr>
        </p:nvSpPr>
        <p:spPr>
          <a:xfrm>
            <a:off x="590396" y="6041362"/>
            <a:ext cx="3295413" cy="365125"/>
          </a:xfrm>
        </p:spPr>
        <p:txBody>
          <a:bodyPr/>
          <a:lstStyle/>
          <a:p>
            <a:endParaRPr lang="zh-CN" altLang="en-US"/>
          </a:p>
        </p:txBody>
      </p:sp>
      <p:sp>
        <p:nvSpPr>
          <p:cNvPr id="7" name="Slide Number Placeholder 6"/>
          <p:cNvSpPr>
            <a:spLocks noGrp="1"/>
          </p:cNvSpPr>
          <p:nvPr>
            <p:ph type="sldNum" sz="quarter" idx="12"/>
          </p:nvPr>
        </p:nvSpPr>
        <p:spPr>
          <a:xfrm>
            <a:off x="4862689" y="5915888"/>
            <a:ext cx="1062155" cy="490599"/>
          </a:xfrm>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042383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latin typeface="宋体" panose="02010600030101010101" pitchFamily="2" charset="-122"/>
              </a:defRPr>
            </a:lvl1pPr>
          </a:lstStyle>
          <a:p>
            <a:endParaRPr lang="zh-CN" alt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latin typeface="宋体" panose="02010600030101010101" pitchFamily="2" charset="-122"/>
              </a:defRPr>
            </a:lvl1pPr>
          </a:lstStyle>
          <a:p>
            <a:fld id="{F23CA0D0-9D1B-42F3-82CF-0268705346EB}" type="datetimeFigureOut">
              <a:rPr lang="zh-CN" altLang="en-US" smtClean="0"/>
              <a:pPr/>
              <a:t>2022-04-17</a:t>
            </a:fld>
            <a:endParaRPr lang="zh-CN" alt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latin typeface="宋体" panose="02010600030101010101" pitchFamily="2" charset="-122"/>
              </a:defRPr>
            </a:lvl1pPr>
          </a:lstStyle>
          <a:p>
            <a:fld id="{B9DE70C3-2CAA-4C8C-8B82-D83E0E054D45}" type="slidenum">
              <a:rPr lang="zh-CN" altLang="en-US" smtClean="0"/>
              <a:pPr/>
              <a:t>‹#›</a:t>
            </a:fld>
            <a:endParaRPr lang="zh-CN" altLang="en-US" dirty="0"/>
          </a:p>
        </p:txBody>
      </p:sp>
    </p:spTree>
    <p:extLst>
      <p:ext uri="{BB962C8B-B14F-4D97-AF65-F5344CB8AC3E}">
        <p14:creationId xmlns:p14="http://schemas.microsoft.com/office/powerpoint/2010/main" val="273773208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457200" rtl="0" eaLnBrk="1" latinLnBrk="0" hangingPunct="1">
        <a:spcBef>
          <a:spcPct val="0"/>
        </a:spcBef>
        <a:buNone/>
        <a:defRPr sz="4000" b="1" kern="1200">
          <a:solidFill>
            <a:srgbClr val="FEFEFE"/>
          </a:solidFill>
          <a:latin typeface="宋体" panose="02010600030101010101" pitchFamily="2" charset="-122"/>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宋体" panose="02010600030101010101" pitchFamily="2" charset="-122"/>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宋体" panose="02010600030101010101" pitchFamily="2" charset="-122"/>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宋体" panose="02010600030101010101" pitchFamily="2" charset="-122"/>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notesSlide" Target="../notesSlides/notesSlide9.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wmf"/><Relationship Id="rId5" Type="http://schemas.openxmlformats.org/officeDocument/2006/relationships/oleObject" Target="../embeddings/oleObject1.bin"/><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8.wmf"/><Relationship Id="rId4" Type="http://schemas.openxmlformats.org/officeDocument/2006/relationships/oleObject" Target="../embeddings/oleObject3.bin"/></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11.xml"/><Relationship Id="rId7" Type="http://schemas.openxmlformats.org/officeDocument/2006/relationships/image" Target="../media/image10.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9.wmf"/><Relationship Id="rId10" Type="http://schemas.openxmlformats.org/officeDocument/2006/relationships/image" Target="../media/image12.jpeg"/><Relationship Id="rId4" Type="http://schemas.openxmlformats.org/officeDocument/2006/relationships/oleObject" Target="../embeddings/oleObject4.bin"/><Relationship Id="rId9" Type="http://schemas.openxmlformats.org/officeDocument/2006/relationships/image" Target="../media/image11.wm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3.wmf"/><Relationship Id="rId5" Type="http://schemas.openxmlformats.org/officeDocument/2006/relationships/oleObject" Target="../embeddings/oleObject7.bin"/><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4.wmf"/><Relationship Id="rId4" Type="http://schemas.openxmlformats.org/officeDocument/2006/relationships/oleObject" Target="../embeddings/oleObject8.bin"/></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6.wmf"/><Relationship Id="rId5" Type="http://schemas.openxmlformats.org/officeDocument/2006/relationships/oleObject" Target="../embeddings/oleObject9.bin"/><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8.wmf"/><Relationship Id="rId5" Type="http://schemas.openxmlformats.org/officeDocument/2006/relationships/oleObject" Target="../embeddings/oleObject11.bin"/><Relationship Id="rId4" Type="http://schemas.openxmlformats.org/officeDocument/2006/relationships/image" Target="../media/image17.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notesSlide" Target="../notesSlides/notesSlide18.xml"/><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19.wmf"/><Relationship Id="rId5" Type="http://schemas.openxmlformats.org/officeDocument/2006/relationships/oleObject" Target="../embeddings/oleObject12.bin"/><Relationship Id="rId10" Type="http://schemas.openxmlformats.org/officeDocument/2006/relationships/image" Target="../media/image21.wmf"/><Relationship Id="rId4" Type="http://schemas.openxmlformats.org/officeDocument/2006/relationships/image" Target="../media/image23.png"/><Relationship Id="rId9" Type="http://schemas.openxmlformats.org/officeDocument/2006/relationships/oleObject" Target="../embeddings/oleObject14.bin"/></Relationships>
</file>

<file path=ppt/slides/_rels/slide22.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notesSlide" Target="../notesSlides/notesSlide19.xml"/><Relationship Id="rId7"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22.wmf"/><Relationship Id="rId5" Type="http://schemas.openxmlformats.org/officeDocument/2006/relationships/oleObject" Target="../embeddings/oleObject15.bin"/><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24.wmf"/><Relationship Id="rId5" Type="http://schemas.openxmlformats.org/officeDocument/2006/relationships/oleObject" Target="../embeddings/oleObject17.bin"/><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8.jpeg"/><Relationship Id="rId7"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latin typeface="Times New Roman" panose="02020603050405020304" pitchFamily="18" charset="0"/>
                <a:cs typeface="Times New Roman" panose="02020603050405020304" pitchFamily="18" charset="0"/>
              </a:rPr>
              <a:t>登机与离机策略的最优化讨论</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700" dirty="0">
                <a:latin typeface="Times New Roman" panose="02020603050405020304" pitchFamily="18" charset="0"/>
                <a:cs typeface="Times New Roman" panose="02020603050405020304" pitchFamily="18" charset="0"/>
              </a:rPr>
              <a:t>The Optimal Boarding &amp; Disembarking Method</a:t>
            </a:r>
            <a:endParaRPr lang="zh-CN" altLang="en-US" sz="2700" dirty="0">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1"/>
          </p:nvPr>
        </p:nvSpPr>
        <p:spPr>
          <a:xfrm>
            <a:off x="810001" y="5280847"/>
            <a:ext cx="10572000" cy="1382712"/>
          </a:xfrm>
        </p:spPr>
        <p:txBody>
          <a:bodyPr>
            <a:normAutofit/>
          </a:bodyPr>
          <a:lstStyle/>
          <a:p>
            <a:r>
              <a:rPr lang="en-US" altLang="zh-CN" dirty="0">
                <a:latin typeface="Times New Roman" panose="02020603050405020304" pitchFamily="18" charset="0"/>
                <a:cs typeface="Times New Roman" panose="02020603050405020304" pitchFamily="18" charset="0"/>
              </a:rPr>
              <a:t>IMMC 22768821</a:t>
            </a:r>
          </a:p>
          <a:p>
            <a:r>
              <a:rPr lang="zh-CN" altLang="en-US" dirty="0">
                <a:latin typeface="Times New Roman" panose="02020603050405020304" pitchFamily="18" charset="0"/>
                <a:cs typeface="Times New Roman" panose="02020603050405020304" pitchFamily="18" charset="0"/>
              </a:rPr>
              <a:t>上海市实验学校 </a:t>
            </a:r>
            <a:r>
              <a:rPr lang="en-US" altLang="zh-CN" dirty="0">
                <a:latin typeface="Times New Roman" panose="02020603050405020304" pitchFamily="18" charset="0"/>
                <a:cs typeface="Times New Roman" panose="02020603050405020304" pitchFamily="18" charset="0"/>
              </a:rPr>
              <a:t>Shanghai Experimental School</a:t>
            </a:r>
          </a:p>
        </p:txBody>
      </p:sp>
    </p:spTree>
    <p:extLst>
      <p:ext uri="{BB962C8B-B14F-4D97-AF65-F5344CB8AC3E}">
        <p14:creationId xmlns:p14="http://schemas.microsoft.com/office/powerpoint/2010/main" val="3199644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E69761-7834-442B-9D30-81CCE8A0E98D}"/>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3B00185D-9F35-47F7-A227-5B2F92850675}"/>
                  </a:ext>
                </a:extLst>
              </p:cNvPr>
              <p:cNvSpPr>
                <a:spLocks noGrp="1"/>
              </p:cNvSpPr>
              <p:nvPr>
                <p:ph idx="1"/>
              </p:nvPr>
            </p:nvSpPr>
            <p:spPr/>
            <p:txBody>
              <a:bodyPr anchor="t"/>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需要注意的地方</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Places to take notice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我们这里形式地定义了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拥堵状态下的</a:t>
                </a:r>
                <a14:m>
                  <m:oMath xmlns:m="http://schemas.openxmlformats.org/officeDocument/2006/math">
                    <m:r>
                      <a:rPr lang="en-US" altLang="zh-CN" sz="1500" b="1" i="1" smtClean="0">
                        <a:latin typeface="Cambria Math" panose="02040503050406030204" pitchFamily="18" charset="0"/>
                        <a:ea typeface="宋体" panose="02010600030101010101" pitchFamily="2" charset="-122"/>
                        <a:cs typeface="Times New Roman" panose="02020603050405020304" pitchFamily="18" charset="0"/>
                      </a:rPr>
                      <m:t>𝒗</m:t>
                    </m:r>
                    <m:r>
                      <a:rPr lang="en-US" altLang="zh-CN" sz="1500" b="1" i="1" smtClean="0">
                        <a:latin typeface="Cambria Math" panose="02040503050406030204" pitchFamily="18" charset="0"/>
                        <a:ea typeface="宋体" panose="02010600030101010101" pitchFamily="2" charset="-122"/>
                        <a:cs typeface="Times New Roman" panose="02020603050405020304" pitchFamily="18" charset="0"/>
                      </a:rPr>
                      <m:t>=∞</m:t>
                    </m:r>
                    <m:r>
                      <a:rPr lang="zh-CN" altLang="en-US" sz="1500" i="1">
                        <a:latin typeface="Cambria Math" panose="02040503050406030204" pitchFamily="18" charset="0"/>
                        <a:ea typeface="宋体" panose="02010600030101010101" pitchFamily="2" charset="-122"/>
                        <a:cs typeface="Times New Roman" panose="02020603050405020304" pitchFamily="18" charset="0"/>
                      </a:rPr>
                      <m:t>，</m:t>
                    </m:r>
                    <m:r>
                      <a:rPr lang="zh-CN" altLang="en-US" sz="1500" i="1" smtClean="0">
                        <a:latin typeface="Cambria Math" panose="02040503050406030204" pitchFamily="18" charset="0"/>
                        <a:ea typeface="宋体" panose="02010600030101010101" pitchFamily="2" charset="-122"/>
                        <a:cs typeface="Times New Roman" panose="02020603050405020304" pitchFamily="18" charset="0"/>
                      </a:rPr>
                      <m:t>但是</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这样的定义会对事后的计算</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造成不便</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Here, we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define </a:t>
                </a:r>
                <a14:m>
                  <m:oMath xmlns:m="http://schemas.openxmlformats.org/officeDocument/2006/math">
                    <m:r>
                      <a:rPr lang="en-US" altLang="zh-CN" sz="1500" b="1" i="1">
                        <a:latin typeface="Cambria Math" panose="02040503050406030204" pitchFamily="18" charset="0"/>
                        <a:ea typeface="宋体" panose="02010600030101010101" pitchFamily="2" charset="-122"/>
                        <a:cs typeface="Times New Roman" panose="02020603050405020304" pitchFamily="18" charset="0"/>
                      </a:rPr>
                      <m:t>𝒗</m:t>
                    </m:r>
                    <m:r>
                      <a:rPr lang="en-US" altLang="zh-CN" sz="1500" b="1"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for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integrity of our definitions, but this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may cause inconvenience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for later calculations.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事实上我们将在后面</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定义“拥堵程序”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来解决这一问题</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fact, we’ll define the </a:t>
                </a:r>
                <a:r>
                  <a:rPr lang="en-US" altLang="zh-CN" sz="1500" b="1" i="1" dirty="0">
                    <a:latin typeface="Times New Roman" panose="02020603050405020304" pitchFamily="18" charset="0"/>
                    <a:ea typeface="宋体" panose="02010600030101010101" pitchFamily="2" charset="-122"/>
                    <a:cs typeface="Times New Roman" panose="02020603050405020304" pitchFamily="18" charset="0"/>
                  </a:rPr>
                  <a:t>congestion state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later to tackle this issue.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但在下面</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得到正常状态下的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递推式的过程中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默认提到的乘客均处于行走状态</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But in the following process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of deriving the recursion formula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in the normal state, we’ll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tacitly assume that all passengers are in the </a:t>
                </a:r>
                <a:r>
                  <a:rPr lang="en-US" altLang="zh-CN" sz="1500" b="1" i="1" dirty="0">
                    <a:latin typeface="Times New Roman" panose="02020603050405020304" pitchFamily="18" charset="0"/>
                    <a:ea typeface="宋体" panose="02010600030101010101" pitchFamily="2" charset="-122"/>
                    <a:cs typeface="Times New Roman" panose="02020603050405020304" pitchFamily="18" charset="0"/>
                  </a:rPr>
                  <a:t>walking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state</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a:t>
                </a:r>
              </a:p>
            </p:txBody>
          </p:sp>
        </mc:Choice>
        <mc:Fallback xmlns="">
          <p:sp>
            <p:nvSpPr>
              <p:cNvPr id="3" name="内容占位符 2">
                <a:extLst>
                  <a:ext uri="{FF2B5EF4-FFF2-40B4-BE49-F238E27FC236}">
                    <a16:creationId xmlns:a16="http://schemas.microsoft.com/office/drawing/2014/main" id="{3B00185D-9F35-47F7-A227-5B2F92850675}"/>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24140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a:extLst>
              <a:ext uri="{FF2B5EF4-FFF2-40B4-BE49-F238E27FC236}">
                <a16:creationId xmlns:a16="http://schemas.microsoft.com/office/drawing/2014/main" xmlns="" id="{719AA21C-B5CD-4F91-BBF1-8B9E1ECDFE28}"/>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在本模型中定义的人流密度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crowd density defined in our model</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作为可见度范围的原因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reason for taking 4 as the visibility range</a:t>
                </a: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格的距离较为适中（</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3.2m</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）较为符合现实</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 cells combined have a moderate range of 4.2 </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metres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which is also quite realistic.</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在我们的模型中，可见度范围同时决定了我们算法中的时间间隔的长短，因此选择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之后我们可以选取模拟间隔为</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6</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或</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i="1">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r>
                      <a:rPr lang="zh-CN" altLang="en-US" sz="1500" i="1">
                        <a:latin typeface="Cambria Math" panose="02040503050406030204" pitchFamily="18" charset="0"/>
                        <a:ea typeface="宋体" panose="02010600030101010101" pitchFamily="2" charset="-122"/>
                        <a:cs typeface="Times New Roman" panose="02020603050405020304" pitchFamily="18" charset="0"/>
                      </a:rPr>
                      <m:t>而</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不必为更小的间隔（</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lcm</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1,2,3,4</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our model, the visibility range simultaneously affects the interval in our algorithm. Therefore, choosing 4 as the visibility range can avoid unnecessary complexity.</a:t>
                </a:r>
              </a:p>
            </p:txBody>
          </p:sp>
        </mc:Choice>
        <mc:Fallback xmlns="">
          <p:sp>
            <p:nvSpPr>
              <p:cNvPr id="3" name="内容占位符 2">
                <a:extLst>
                  <a:ext uri="{FF2B5EF4-FFF2-40B4-BE49-F238E27FC236}">
                    <a16:creationId xmlns:a16="http://schemas.microsoft.com/office/drawing/2014/main" id="{1326305C-4C45-47AA-BBF5-9528B6AB24ED}"/>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5" name="对象 24"/>
          <p:cNvGraphicFramePr>
            <a:graphicFrameLocks noChangeAspect="1"/>
          </p:cNvGraphicFramePr>
          <p:nvPr>
            <p:extLst>
              <p:ext uri="{D42A27DB-BD31-4B8C-83A1-F6EECF244321}">
                <p14:modId xmlns:p14="http://schemas.microsoft.com/office/powerpoint/2010/main" val="417305261"/>
              </p:ext>
            </p:extLst>
          </p:nvPr>
        </p:nvGraphicFramePr>
        <p:xfrm>
          <a:off x="3973827" y="5858798"/>
          <a:ext cx="4244341" cy="297964"/>
        </p:xfrm>
        <a:graphic>
          <a:graphicData uri="http://schemas.openxmlformats.org/presentationml/2006/ole">
            <mc:AlternateContent xmlns:mc="http://schemas.openxmlformats.org/markup-compatibility/2006">
              <mc:Choice xmlns:v="urn:schemas-microsoft-com:vml" Requires="v">
                <p:oleObj spid="_x0000_s1361" name="AxMath" r:id="rId5" imgW="3052440" imgH="213840" progId="Equation.AxMath">
                  <p:embed/>
                </p:oleObj>
              </mc:Choice>
              <mc:Fallback>
                <p:oleObj name="AxMath" r:id="rId5" imgW="3052440" imgH="213840" progId="Equation.AxMath">
                  <p:embed/>
                  <p:pic>
                    <p:nvPicPr>
                      <p:cNvPr id="25" name="对象 24"/>
                      <p:cNvPicPr/>
                      <p:nvPr/>
                    </p:nvPicPr>
                    <p:blipFill>
                      <a:blip r:embed="rId6"/>
                      <a:stretch>
                        <a:fillRect/>
                      </a:stretch>
                    </p:blipFill>
                    <p:spPr>
                      <a:xfrm>
                        <a:off x="3973827" y="5858798"/>
                        <a:ext cx="4244341" cy="297964"/>
                      </a:xfrm>
                      <a:prstGeom prst="rect">
                        <a:avLst/>
                      </a:prstGeom>
                      <a:ln w="28575">
                        <a:solidFill>
                          <a:srgbClr val="13009C"/>
                        </a:solidFill>
                      </a:ln>
                    </p:spPr>
                  </p:pic>
                </p:oleObj>
              </mc:Fallback>
            </mc:AlternateContent>
          </a:graphicData>
        </a:graphic>
      </p:graphicFrame>
      <p:graphicFrame>
        <p:nvGraphicFramePr>
          <p:cNvPr id="14" name="对象 13">
            <a:extLst>
              <a:ext uri="{FF2B5EF4-FFF2-40B4-BE49-F238E27FC236}">
                <a16:creationId xmlns:a16="http://schemas.microsoft.com/office/drawing/2014/main" xmlns="" id="{B584CC44-58AA-4394-9CB4-E81E839BB343}"/>
              </a:ext>
            </a:extLst>
          </p:cNvPr>
          <p:cNvGraphicFramePr>
            <a:graphicFrameLocks noChangeAspect="1"/>
          </p:cNvGraphicFramePr>
          <p:nvPr>
            <p:extLst>
              <p:ext uri="{D42A27DB-BD31-4B8C-83A1-F6EECF244321}">
                <p14:modId xmlns:p14="http://schemas.microsoft.com/office/powerpoint/2010/main" val="3763547773"/>
              </p:ext>
            </p:extLst>
          </p:nvPr>
        </p:nvGraphicFramePr>
        <p:xfrm>
          <a:off x="2786061" y="2872185"/>
          <a:ext cx="6619875" cy="584200"/>
        </p:xfrm>
        <a:graphic>
          <a:graphicData uri="http://schemas.openxmlformats.org/presentationml/2006/ole">
            <mc:AlternateContent xmlns:mc="http://schemas.openxmlformats.org/markup-compatibility/2006">
              <mc:Choice xmlns:v="urn:schemas-microsoft-com:vml" Requires="v">
                <p:oleObj spid="_x0000_s1362" name="AxMath" r:id="rId7" imgW="4313520" imgH="380880" progId="Equation.AxMath">
                  <p:embed/>
                </p:oleObj>
              </mc:Choice>
              <mc:Fallback>
                <p:oleObj name="AxMath" r:id="rId7" imgW="4313520" imgH="380880" progId="Equation.AxMath">
                  <p:embed/>
                  <p:pic>
                    <p:nvPicPr>
                      <p:cNvPr id="15" name="对象 14"/>
                      <p:cNvPicPr/>
                      <p:nvPr/>
                    </p:nvPicPr>
                    <p:blipFill>
                      <a:blip r:embed="rId8"/>
                      <a:stretch>
                        <a:fillRect/>
                      </a:stretch>
                    </p:blipFill>
                    <p:spPr>
                      <a:xfrm>
                        <a:off x="2786061" y="2872185"/>
                        <a:ext cx="6619875" cy="584200"/>
                      </a:xfrm>
                      <a:prstGeom prst="rect">
                        <a:avLst/>
                      </a:prstGeom>
                    </p:spPr>
                  </p:pic>
                </p:oleObj>
              </mc:Fallback>
            </mc:AlternateContent>
          </a:graphicData>
        </a:graphic>
      </p:graphicFrame>
    </p:spTree>
    <p:extLst>
      <p:ext uri="{BB962C8B-B14F-4D97-AF65-F5344CB8AC3E}">
        <p14:creationId xmlns:p14="http://schemas.microsoft.com/office/powerpoint/2010/main" val="3568957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xmlns="" id="{A1D5B46E-214D-4F44-94D7-736DCE7454DF}"/>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xmlns=""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格林希尔茨（</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zh-CN" altLang="en-US" sz="1500" dirty="0">
                <a:latin typeface="宋体" panose="02010600030101010101" pitchFamily="2" charset="-122"/>
                <a:ea typeface="宋体" panose="02010600030101010101" pitchFamily="2" charset="-122"/>
                <a:cs typeface="Times New Roman" panose="02020603050405020304" pitchFamily="18" charset="0"/>
              </a:rPr>
              <a:t>）速度</a:t>
            </a:r>
            <a:r>
              <a:rPr lang="en-US" altLang="zh-CN" sz="1500" dirty="0">
                <a:latin typeface="宋体" panose="02010600030101010101" pitchFamily="2" charset="-122"/>
                <a:ea typeface="宋体" panose="02010600030101010101" pitchFamily="2" charset="-122"/>
                <a:cs typeface="Times New Roman" panose="02020603050405020304" pitchFamily="18" charset="0"/>
              </a:rPr>
              <a:t>-</a:t>
            </a:r>
            <a:r>
              <a:rPr lang="zh-CN" altLang="en-US" sz="1500" dirty="0">
                <a:latin typeface="宋体" panose="02010600030101010101" pitchFamily="2" charset="-122"/>
                <a:ea typeface="宋体" panose="02010600030101010101" pitchFamily="2" charset="-122"/>
                <a:cs typeface="Times New Roman" panose="02020603050405020304" pitchFamily="18" charset="0"/>
              </a:rPr>
              <a:t>人流密度线性关系模型（论文中引用</a:t>
            </a:r>
            <a:r>
              <a:rPr lang="en-US" altLang="zh-CN" sz="1500" dirty="0">
                <a:solidFill>
                  <a:srgbClr val="110087"/>
                </a:solidFill>
                <a:latin typeface="宋体" panose="02010600030101010101" pitchFamily="2" charset="-122"/>
                <a:ea typeface="宋体" panose="02010600030101010101" pitchFamily="2" charset="-122"/>
                <a:cs typeface="Times New Roman" panose="02020603050405020304" pitchFamily="18" charset="0"/>
              </a:rPr>
              <a:t>3</a:t>
            </a:r>
            <a:r>
              <a:rPr lang="zh-CN" altLang="en-US" sz="1500" dirty="0">
                <a:latin typeface="宋体" panose="02010600030101010101" pitchFamily="2" charset="-122"/>
                <a:ea typeface="宋体" panose="02010600030101010101" pitchFamily="2" charset="-122"/>
                <a:cs typeface="Times New Roman" panose="02020603050405020304" pitchFamily="18" charset="0"/>
              </a:rPr>
              <a:t>）</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speed-density linear model (Ref. </a:t>
            </a:r>
            <a:r>
              <a:rPr lang="en-US" altLang="zh-CN" sz="1500" dirty="0">
                <a:solidFill>
                  <a:srgbClr val="110087"/>
                </a:solidFill>
                <a:latin typeface="Times New Roman" panose="02020603050405020304" pitchFamily="18" charset="0"/>
                <a:ea typeface="宋体" panose="02010600030101010101" pitchFamily="2" charset="-122"/>
                <a:cs typeface="Times New Roman" panose="02020603050405020304" pitchFamily="18" charset="0"/>
              </a:rPr>
              <a:t>3</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the essay)</a:t>
            </a:r>
          </a:p>
        </p:txBody>
      </p:sp>
      <p:graphicFrame>
        <p:nvGraphicFramePr>
          <p:cNvPr id="26" name="对象 25"/>
          <p:cNvGraphicFramePr>
            <a:graphicFrameLocks noChangeAspect="1"/>
          </p:cNvGraphicFramePr>
          <p:nvPr>
            <p:extLst>
              <p:ext uri="{D42A27DB-BD31-4B8C-83A1-F6EECF244321}">
                <p14:modId xmlns:p14="http://schemas.microsoft.com/office/powerpoint/2010/main" val="3593787076"/>
              </p:ext>
            </p:extLst>
          </p:nvPr>
        </p:nvGraphicFramePr>
        <p:xfrm>
          <a:off x="1951908" y="3842612"/>
          <a:ext cx="9136506" cy="967816"/>
        </p:xfrm>
        <a:graphic>
          <a:graphicData uri="http://schemas.openxmlformats.org/presentationml/2006/ole">
            <mc:AlternateContent xmlns:mc="http://schemas.openxmlformats.org/markup-compatibility/2006">
              <mc:Choice xmlns:v="urn:schemas-microsoft-com:vml" Requires="v">
                <p:oleObj spid="_x0000_s9380" name="AxMath" r:id="rId4" imgW="7283880" imgH="770760" progId="Equation.AxMath">
                  <p:embed/>
                </p:oleObj>
              </mc:Choice>
              <mc:Fallback>
                <p:oleObj name="AxMath" r:id="rId4" imgW="7283880" imgH="770760" progId="Equation.AxMath">
                  <p:embed/>
                  <p:pic>
                    <p:nvPicPr>
                      <p:cNvPr id="26" name="对象 25"/>
                      <p:cNvPicPr/>
                      <p:nvPr/>
                    </p:nvPicPr>
                    <p:blipFill>
                      <a:blip r:embed="rId5"/>
                      <a:stretch>
                        <a:fillRect/>
                      </a:stretch>
                    </p:blipFill>
                    <p:spPr>
                      <a:xfrm>
                        <a:off x="1951908" y="3842612"/>
                        <a:ext cx="9136506" cy="967816"/>
                      </a:xfrm>
                      <a:prstGeom prst="rect">
                        <a:avLst/>
                      </a:prstGeom>
                    </p:spPr>
                  </p:pic>
                </p:oleObj>
              </mc:Fallback>
            </mc:AlternateContent>
          </a:graphicData>
        </a:graphic>
      </p:graphicFrame>
    </p:spTree>
    <p:extLst>
      <p:ext uri="{BB962C8B-B14F-4D97-AF65-F5344CB8AC3E}">
        <p14:creationId xmlns:p14="http://schemas.microsoft.com/office/powerpoint/2010/main" val="3407924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6594672" y="3503741"/>
            <a:ext cx="4977538" cy="2922018"/>
            <a:chOff x="6985000" y="3183259"/>
            <a:chExt cx="4856912" cy="2809656"/>
          </a:xfrm>
        </p:grpSpPr>
        <p:grpSp>
          <p:nvGrpSpPr>
            <p:cNvPr id="8" name="组合 7"/>
            <p:cNvGrpSpPr/>
            <p:nvPr/>
          </p:nvGrpSpPr>
          <p:grpSpPr>
            <a:xfrm>
              <a:off x="6985000" y="3183259"/>
              <a:ext cx="4797723" cy="1315180"/>
              <a:chOff x="6985000" y="3183259"/>
              <a:chExt cx="4797723" cy="1315180"/>
            </a:xfrm>
          </p:grpSpPr>
          <p:graphicFrame>
            <p:nvGraphicFramePr>
              <p:cNvPr id="7" name="对象 6"/>
              <p:cNvGraphicFramePr>
                <a:graphicFrameLocks noChangeAspect="1"/>
              </p:cNvGraphicFramePr>
              <p:nvPr/>
            </p:nvGraphicFramePr>
            <p:xfrm>
              <a:off x="6985000" y="3183259"/>
              <a:ext cx="4797723" cy="682286"/>
            </p:xfrm>
            <a:graphic>
              <a:graphicData uri="http://schemas.openxmlformats.org/presentationml/2006/ole">
                <mc:AlternateContent xmlns:mc="http://schemas.openxmlformats.org/markup-compatibility/2006">
                  <mc:Choice xmlns:v="urn:schemas-microsoft-com:vml" Requires="v">
                    <p:oleObj spid="_x0000_s2548" name="AxMath" r:id="rId4" imgW="4056840" imgH="578160" progId="Equation.AxMath">
                      <p:embed/>
                    </p:oleObj>
                  </mc:Choice>
                  <mc:Fallback>
                    <p:oleObj name="AxMath" r:id="rId4" imgW="4056840" imgH="578160" progId="Equation.AxMath">
                      <p:embed/>
                      <p:pic>
                        <p:nvPicPr>
                          <p:cNvPr id="7" name="对象 6"/>
                          <p:cNvPicPr/>
                          <p:nvPr/>
                        </p:nvPicPr>
                        <p:blipFill>
                          <a:blip r:embed="rId5"/>
                          <a:stretch>
                            <a:fillRect/>
                          </a:stretch>
                        </p:blipFill>
                        <p:spPr>
                          <a:xfrm>
                            <a:off x="6985000" y="3183259"/>
                            <a:ext cx="4797723" cy="682286"/>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6985000" y="3950751"/>
              <a:ext cx="3160712" cy="547688"/>
            </p:xfrm>
            <a:graphic>
              <a:graphicData uri="http://schemas.openxmlformats.org/presentationml/2006/ole">
                <mc:AlternateContent xmlns:mc="http://schemas.openxmlformats.org/markup-compatibility/2006">
                  <mc:Choice xmlns:v="urn:schemas-microsoft-com:vml" Requires="v">
                    <p:oleObj spid="_x0000_s2549" name="AxMath" r:id="rId6" imgW="2671200" imgH="462960" progId="Equation.AxMath">
                      <p:embed/>
                    </p:oleObj>
                  </mc:Choice>
                  <mc:Fallback>
                    <p:oleObj name="AxMath" r:id="rId6" imgW="2671200" imgH="462960" progId="Equation.AxMath">
                      <p:embed/>
                      <p:pic>
                        <p:nvPicPr>
                          <p:cNvPr id="17" name="对象 16"/>
                          <p:cNvPicPr/>
                          <p:nvPr/>
                        </p:nvPicPr>
                        <p:blipFill>
                          <a:blip r:embed="rId7"/>
                          <a:stretch>
                            <a:fillRect/>
                          </a:stretch>
                        </p:blipFill>
                        <p:spPr>
                          <a:xfrm>
                            <a:off x="6985000" y="3950751"/>
                            <a:ext cx="3160712" cy="547688"/>
                          </a:xfrm>
                          <a:prstGeom prst="rect">
                            <a:avLst/>
                          </a:prstGeom>
                        </p:spPr>
                      </p:pic>
                    </p:oleObj>
                  </mc:Fallback>
                </mc:AlternateContent>
              </a:graphicData>
            </a:graphic>
          </p:graphicFrame>
        </p:grpSp>
        <p:graphicFrame>
          <p:nvGraphicFramePr>
            <p:cNvPr id="9" name="对象 8"/>
            <p:cNvGraphicFramePr>
              <a:graphicFrameLocks noChangeAspect="1"/>
            </p:cNvGraphicFramePr>
            <p:nvPr/>
          </p:nvGraphicFramePr>
          <p:xfrm>
            <a:off x="6985000" y="4583645"/>
            <a:ext cx="4856912" cy="1409270"/>
          </p:xfrm>
          <a:graphic>
            <a:graphicData uri="http://schemas.openxmlformats.org/presentationml/2006/ole">
              <mc:AlternateContent xmlns:mc="http://schemas.openxmlformats.org/markup-compatibility/2006">
                <mc:Choice xmlns:v="urn:schemas-microsoft-com:vml" Requires="v">
                  <p:oleObj spid="_x0000_s2550" name="AxMath" r:id="rId8" imgW="4213080" imgH="1221120" progId="Equation.AxMath">
                    <p:embed/>
                  </p:oleObj>
                </mc:Choice>
                <mc:Fallback>
                  <p:oleObj name="AxMath" r:id="rId8" imgW="4213080" imgH="1221120" progId="Equation.AxMath">
                    <p:embed/>
                    <p:pic>
                      <p:nvPicPr>
                        <p:cNvPr id="9" name="对象 8"/>
                        <p:cNvPicPr/>
                        <p:nvPr/>
                      </p:nvPicPr>
                      <p:blipFill>
                        <a:blip r:embed="rId9"/>
                        <a:stretch>
                          <a:fillRect/>
                        </a:stretch>
                      </p:blipFill>
                      <p:spPr>
                        <a:xfrm>
                          <a:off x="6985000" y="4583645"/>
                          <a:ext cx="4856912" cy="1409270"/>
                        </a:xfrm>
                        <a:prstGeom prst="rect">
                          <a:avLst/>
                        </a:prstGeom>
                      </p:spPr>
                    </p:pic>
                  </p:oleObj>
                </mc:Fallback>
              </mc:AlternateContent>
            </a:graphicData>
          </a:graphic>
        </p:graphicFrame>
      </p:grpSp>
      <p:sp>
        <p:nvSpPr>
          <p:cNvPr id="20" name="标题 1">
            <a:extLst>
              <a:ext uri="{FF2B5EF4-FFF2-40B4-BE49-F238E27FC236}">
                <a16:creationId xmlns:a16="http://schemas.microsoft.com/office/drawing/2014/main" xmlns="" id="{1037EFA1-A650-411A-9890-A2FFFB00EAA2}"/>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
        <p:nvSpPr>
          <p:cNvPr id="14" name="内容占位符 13">
            <a:extLst>
              <a:ext uri="{FF2B5EF4-FFF2-40B4-BE49-F238E27FC236}">
                <a16:creationId xmlns:a16="http://schemas.microsoft.com/office/drawing/2014/main" xmlns="" id="{7589973B-F918-498D-8977-93522D560656}"/>
              </a:ext>
            </a:extLst>
          </p:cNvPr>
          <p:cNvSpPr>
            <a:spLocks noGrp="1"/>
          </p:cNvSpPr>
          <p:nvPr>
            <p:ph idx="1"/>
          </p:nvPr>
        </p:nvSpPr>
        <p:spPr>
          <a:xfrm>
            <a:off x="818712" y="2222288"/>
            <a:ext cx="10554574" cy="1412260"/>
          </a:xfrm>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根据乘客分布计算人流密度</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crowd density under a given passenger distribution</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由两个分别代表乘客“能见度”与过道中乘客状态分布的向量数乘得到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Calculated through the dot product of two vectors representing the passenger’s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and the overall distribution in the aisle. (or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factor)</a:t>
            </a: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a:p>
            <a:pPr marL="742950" lvl="1" indent="-285750">
              <a:buClr>
                <a:srgbClr val="110087"/>
              </a:buClr>
              <a:buSzPct val="88000"/>
              <a:buFont typeface="Wingdings" panose="05000000000000000000" pitchFamily="2" charset="2"/>
              <a:buChar char="p"/>
            </a:pPr>
            <a:endParaRPr lang="zh-CN" altLang="en-US" dirty="0"/>
          </a:p>
        </p:txBody>
      </p:sp>
      <p:grpSp>
        <p:nvGrpSpPr>
          <p:cNvPr id="3" name="组合 2"/>
          <p:cNvGrpSpPr/>
          <p:nvPr/>
        </p:nvGrpSpPr>
        <p:grpSpPr>
          <a:xfrm>
            <a:off x="375948" y="3723160"/>
            <a:ext cx="6019800" cy="2473940"/>
            <a:chOff x="650240" y="3429000"/>
            <a:chExt cx="6019800" cy="2473940"/>
          </a:xfrm>
        </p:grpSpPr>
        <p:pic>
          <p:nvPicPr>
            <p:cNvPr id="2" name="图片 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7635" y="3429000"/>
              <a:ext cx="5864543" cy="1944053"/>
            </a:xfrm>
            <a:prstGeom prst="rect">
              <a:avLst/>
            </a:prstGeom>
          </p:spPr>
        </p:pic>
        <p:sp>
          <p:nvSpPr>
            <p:cNvPr id="4" name="文本框 3"/>
            <p:cNvSpPr txBox="1"/>
            <p:nvPr/>
          </p:nvSpPr>
          <p:spPr>
            <a:xfrm>
              <a:off x="650240" y="5379720"/>
              <a:ext cx="6019800" cy="523220"/>
            </a:xfrm>
            <a:prstGeom prst="rect">
              <a:avLst/>
            </a:prstGeom>
            <a:noFill/>
          </p:spPr>
          <p:txBody>
            <a:bodyPr wrap="square" rtlCol="0">
              <a:spAutoFit/>
            </a:bodyPr>
            <a:lstStyle/>
            <a:p>
              <a:pPr algn="ctr"/>
              <a:r>
                <a:rPr lang="zh-CN" altLang="en-US" sz="1400" b="1" dirty="0">
                  <a:solidFill>
                    <a:schemeClr val="accent1"/>
                  </a:solidFill>
                  <a:latin typeface="宋体" panose="02010600030101010101" pitchFamily="2" charset="-122"/>
                  <a:ea typeface="宋体" panose="02010600030101010101" pitchFamily="2" charset="-122"/>
                </a:rPr>
                <a:t>图 两个向量的直观表示</a:t>
              </a:r>
              <a:endParaRPr lang="en-US" altLang="zh-CN" sz="1400" b="1" dirty="0">
                <a:solidFill>
                  <a:schemeClr val="accent1"/>
                </a:solidFill>
                <a:latin typeface="宋体" panose="02010600030101010101" pitchFamily="2" charset="-122"/>
                <a:ea typeface="宋体" panose="02010600030101010101" pitchFamily="2" charset="-122"/>
              </a:endParaRPr>
            </a:p>
            <a:p>
              <a:pPr algn="ct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Fig. The intuitive illustration of the </a:t>
              </a:r>
              <a:r>
                <a:rPr lang="en-US" altLang="zh-CN" sz="1400" b="1" i="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and </a:t>
              </a:r>
              <a:r>
                <a:rPr lang="en-US" altLang="zh-CN" sz="1400" b="1" i="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vectors</a:t>
              </a:r>
              <a:endParaRPr lang="zh-CN" altLang="en-US"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5" name="矩形 4"/>
          <p:cNvSpPr/>
          <p:nvPr/>
        </p:nvSpPr>
        <p:spPr>
          <a:xfrm>
            <a:off x="6534912" y="3493581"/>
            <a:ext cx="1278128" cy="3633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p:nvPr/>
        </p:nvCxnSpPr>
        <p:spPr>
          <a:xfrm flipH="1">
            <a:off x="5524500" y="3856884"/>
            <a:ext cx="1010412" cy="875136"/>
          </a:xfrm>
          <a:prstGeom prst="straightConnector1">
            <a:avLst/>
          </a:prstGeom>
          <a:ln w="19050">
            <a:solidFill>
              <a:srgbClr val="150264"/>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6534912" y="4405070"/>
            <a:ext cx="1237488" cy="3633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4180840" y="4607560"/>
            <a:ext cx="2354072" cy="659290"/>
          </a:xfrm>
          <a:custGeom>
            <a:avLst/>
            <a:gdLst>
              <a:gd name="connsiteX0" fmla="*/ 2372360 w 2372360"/>
              <a:gd name="connsiteY0" fmla="*/ 0 h 659290"/>
              <a:gd name="connsiteX1" fmla="*/ 1976120 w 2372360"/>
              <a:gd name="connsiteY1" fmla="*/ 650240 h 659290"/>
              <a:gd name="connsiteX2" fmla="*/ 0 w 2372360"/>
              <a:gd name="connsiteY2" fmla="*/ 320040 h 659290"/>
            </a:gdLst>
            <a:ahLst/>
            <a:cxnLst>
              <a:cxn ang="0">
                <a:pos x="connsiteX0" y="connsiteY0"/>
              </a:cxn>
              <a:cxn ang="0">
                <a:pos x="connsiteX1" y="connsiteY1"/>
              </a:cxn>
              <a:cxn ang="0">
                <a:pos x="connsiteX2" y="connsiteY2"/>
              </a:cxn>
            </a:cxnLst>
            <a:rect l="l" t="t" r="r" b="b"/>
            <a:pathLst>
              <a:path w="2372360" h="659290">
                <a:moveTo>
                  <a:pt x="2372360" y="0"/>
                </a:moveTo>
                <a:cubicBezTo>
                  <a:pt x="2371936" y="298450"/>
                  <a:pt x="2371513" y="596900"/>
                  <a:pt x="1976120" y="650240"/>
                </a:cubicBezTo>
                <a:cubicBezTo>
                  <a:pt x="1580727" y="703580"/>
                  <a:pt x="790363" y="511810"/>
                  <a:pt x="0" y="320040"/>
                </a:cubicBezTo>
              </a:path>
            </a:pathLst>
          </a:custGeom>
          <a:noFill/>
          <a:ln w="190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11935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xmlns="" id="{C16D14F2-1C2F-42D9-AC1F-CCC0168CA633}"/>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xmlns="" id="{6878A841-0B06-4D32-9970-F9381CDDCEAD}"/>
                  </a:ext>
                </a:extLst>
              </p:cNvPr>
              <p:cNvSpPr>
                <a:spLocks noGrp="1"/>
              </p:cNvSpPr>
              <p:nvPr>
                <p:ph idx="1"/>
              </p:nvPr>
            </p:nvSpPr>
            <p:spPr>
              <a:xfrm>
                <a:off x="818712" y="2222287"/>
                <a:ext cx="10554574" cy="4882706"/>
              </a:xfrm>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根据速度推出乘客分布</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passenger distribution with speed</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等价于通过速度计算</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在时刻</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zh-CN" altLang="en-US" sz="1500" i="1">
                        <a:latin typeface="Cambria Math" panose="02040503050406030204" pitchFamily="18" charset="0"/>
                        <a:ea typeface="宋体" panose="02010600030101010101" pitchFamily="2" charset="-122"/>
                        <a:cs typeface="Times New Roman" panose="02020603050405020304" pitchFamily="18" charset="0"/>
                      </a:rPr>
                      <m:t>所在</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的单元格编号）</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equivalent to calculating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index of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current cell at time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with the speed of all passengers.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对于某一个乘客，由于我们之前的假设</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一位乘客在一格单元格内的速度是恒定不变的</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我们只需比对他走到哪两个单元格的时间包含了</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a specific passenger, due to our previous assumption (a passenger’s speed remains constant within a singular cell), we only need to calculate the time a passenger needs to enter every cell and find out which total time of the two adjacent cells include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我们使用部分和跟踪并得出结果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partial summation to get the formulas.</a:t>
                </a:r>
                <a:endParaRPr lang="zh-CN" altLang="en-US" sz="1500" dirty="0"/>
              </a:p>
            </p:txBody>
          </p:sp>
        </mc:Choice>
        <mc:Fallback xmlns="">
          <p:sp>
            <p:nvSpPr>
              <p:cNvPr id="5" name="内容占位符 4">
                <a:extLst>
                  <a:ext uri="{FF2B5EF4-FFF2-40B4-BE49-F238E27FC236}">
                    <a16:creationId xmlns:a16="http://schemas.microsoft.com/office/drawing/2014/main" id="{6878A841-0B06-4D32-9970-F9381CDDCEAD}"/>
                  </a:ext>
                </a:extLst>
              </p:cNvPr>
              <p:cNvSpPr>
                <a:spLocks noGrp="1" noRot="1" noChangeAspect="1" noMove="1" noResize="1" noEditPoints="1" noAdjustHandles="1" noChangeArrowheads="1" noChangeShapeType="1" noTextEdit="1"/>
              </p:cNvSpPr>
              <p:nvPr>
                <p:ph idx="1"/>
              </p:nvPr>
            </p:nvSpPr>
            <p:spPr>
              <a:xfrm>
                <a:off x="818712" y="2222287"/>
                <a:ext cx="10554574" cy="4882706"/>
              </a:xfrm>
              <a:blipFill>
                <a:blip r:embed="rId4"/>
                <a:stretch>
                  <a:fillRect/>
                </a:stretch>
              </a:blipFill>
            </p:spPr>
            <p:txBody>
              <a:bodyPr/>
              <a:lstStyle/>
              <a:p>
                <a:r>
                  <a:rPr lang="zh-CN" altLang="en-US">
                    <a:noFill/>
                  </a:rPr>
                  <a:t> </a:t>
                </a:r>
              </a:p>
            </p:txBody>
          </p:sp>
        </mc:Fallback>
      </mc:AlternateContent>
      <p:graphicFrame>
        <p:nvGraphicFramePr>
          <p:cNvPr id="3" name="对象 2"/>
          <p:cNvGraphicFramePr>
            <a:graphicFrameLocks noChangeAspect="1"/>
          </p:cNvGraphicFramePr>
          <p:nvPr>
            <p:extLst>
              <p:ext uri="{D42A27DB-BD31-4B8C-83A1-F6EECF244321}">
                <p14:modId xmlns:p14="http://schemas.microsoft.com/office/powerpoint/2010/main" val="3478534671"/>
              </p:ext>
            </p:extLst>
          </p:nvPr>
        </p:nvGraphicFramePr>
        <p:xfrm>
          <a:off x="2823862" y="5151675"/>
          <a:ext cx="6544274" cy="1307867"/>
        </p:xfrm>
        <a:graphic>
          <a:graphicData uri="http://schemas.openxmlformats.org/presentationml/2006/ole">
            <mc:AlternateContent xmlns:mc="http://schemas.openxmlformats.org/markup-compatibility/2006">
              <mc:Choice xmlns:v="urn:schemas-microsoft-com:vml" Requires="v">
                <p:oleObj spid="_x0000_s3241" name="AxMath" r:id="rId5" imgW="4685400" imgH="936360" progId="Equation.AxMath">
                  <p:embed/>
                </p:oleObj>
              </mc:Choice>
              <mc:Fallback>
                <p:oleObj name="AxMath" r:id="rId5" imgW="4685400" imgH="936360" progId="Equation.AxMath">
                  <p:embed/>
                  <p:pic>
                    <p:nvPicPr>
                      <p:cNvPr id="3" name="对象 2"/>
                      <p:cNvPicPr/>
                      <p:nvPr/>
                    </p:nvPicPr>
                    <p:blipFill>
                      <a:blip r:embed="rId6"/>
                      <a:stretch>
                        <a:fillRect/>
                      </a:stretch>
                    </p:blipFill>
                    <p:spPr>
                      <a:xfrm>
                        <a:off x="2823862" y="5151675"/>
                        <a:ext cx="6544274" cy="1307867"/>
                      </a:xfrm>
                      <a:prstGeom prst="rect">
                        <a:avLst/>
                      </a:prstGeom>
                    </p:spPr>
                  </p:pic>
                </p:oleObj>
              </mc:Fallback>
            </mc:AlternateContent>
          </a:graphicData>
        </a:graphic>
      </p:graphicFrame>
    </p:spTree>
    <p:extLst>
      <p:ext uri="{BB962C8B-B14F-4D97-AF65-F5344CB8AC3E}">
        <p14:creationId xmlns:p14="http://schemas.microsoft.com/office/powerpoint/2010/main" val="1008788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xmlns="" id="{28216962-66B4-48D4-96C1-ABAF59F2A80E}"/>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xmlns="" id="{C0CC9AB6-AF2B-4C5E-959A-8C807C6F7F94}"/>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ea typeface="宋体" panose="02010600030101010101" pitchFamily="2" charset="-122"/>
                <a:cs typeface="Times New Roman" panose="02020603050405020304" pitchFamily="18" charset="0"/>
              </a:rPr>
              <a:t>总结</a:t>
            </a:r>
            <a:r>
              <a:rPr lang="en-US" altLang="zh-CN" sz="1500" b="1" dirty="0">
                <a:solidFill>
                  <a:srgbClr val="13009C"/>
                </a:solidFill>
                <a:ea typeface="宋体" panose="02010600030101010101" pitchFamily="2" charset="-122"/>
                <a:cs typeface="Times New Roman" panose="02020603050405020304" pitchFamily="18" charset="0"/>
              </a:rPr>
              <a:t>——</a:t>
            </a:r>
            <a:r>
              <a:rPr lang="zh-CN" altLang="en-US" sz="1500" b="1" dirty="0">
                <a:solidFill>
                  <a:srgbClr val="13009C"/>
                </a:solidFill>
                <a:ea typeface="宋体" panose="02010600030101010101" pitchFamily="2" charset="-122"/>
                <a:cs typeface="Times New Roman" panose="02020603050405020304" pitchFamily="18" charset="0"/>
              </a:rPr>
              <a:t>我们得到的递推式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overall recursion formula we get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我们的模型一直到“更新速度”这一层都是线性的，而根据真实速度与模型中速度的反比关系，我们将会得到一个</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线性模型</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。（这一部分将会在之后的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敏感度分析中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得到验证）</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Our model is linear until the final stage (or the first slide presented in this part), so according to the inverse proportional relationship between real-life velocity and the velocity in our model, we’ll get a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model. (this quality will be verified later in the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Sensitivity Analysis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part)</a:t>
            </a:r>
          </a:p>
          <a:p>
            <a:pPr lvl="1">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因此，我们可以得到下述由前一时刻所有乘客的速度状态组的线性组合得到的线性递推公式。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we can get the linear recursion formula with the whole state of passenger velocities as the previous time step, as shown below.</a:t>
            </a:r>
          </a:p>
          <a:p>
            <a:pPr marL="742950" lvl="1" indent="-285750">
              <a:buClr>
                <a:srgbClr val="110087"/>
              </a:buClr>
              <a:buSzPct val="88000"/>
              <a:buFont typeface="Wingdings" panose="05000000000000000000" pitchFamily="2" charset="2"/>
              <a:buChar char="p"/>
            </a:pPr>
            <a:endParaRPr lang="zh-CN" altLang="en-US" sz="1500" dirty="0"/>
          </a:p>
        </p:txBody>
      </p:sp>
      <p:graphicFrame>
        <p:nvGraphicFramePr>
          <p:cNvPr id="4" name="对象 3"/>
          <p:cNvGraphicFramePr>
            <a:graphicFrameLocks noChangeAspect="1"/>
          </p:cNvGraphicFramePr>
          <p:nvPr>
            <p:extLst>
              <p:ext uri="{D42A27DB-BD31-4B8C-83A1-F6EECF244321}">
                <p14:modId xmlns:p14="http://schemas.microsoft.com/office/powerpoint/2010/main" val="2042326663"/>
              </p:ext>
            </p:extLst>
          </p:nvPr>
        </p:nvGraphicFramePr>
        <p:xfrm>
          <a:off x="2568677" y="4883259"/>
          <a:ext cx="7054646" cy="1768198"/>
        </p:xfrm>
        <a:graphic>
          <a:graphicData uri="http://schemas.openxmlformats.org/presentationml/2006/ole">
            <mc:AlternateContent xmlns:mc="http://schemas.openxmlformats.org/markup-compatibility/2006">
              <mc:Choice xmlns:v="urn:schemas-microsoft-com:vml" Requires="v">
                <p:oleObj spid="_x0000_s13371" name="AxMath" r:id="rId4" imgW="4208040" imgH="1055880" progId="Equation.AxMath">
                  <p:embed/>
                </p:oleObj>
              </mc:Choice>
              <mc:Fallback>
                <p:oleObj name="AxMath" r:id="rId4" imgW="4208040" imgH="1055880" progId="Equation.AxMath">
                  <p:embed/>
                  <p:pic>
                    <p:nvPicPr>
                      <p:cNvPr id="4" name="对象 3"/>
                      <p:cNvPicPr/>
                      <p:nvPr/>
                    </p:nvPicPr>
                    <p:blipFill>
                      <a:blip r:embed="rId5"/>
                      <a:stretch>
                        <a:fillRect/>
                      </a:stretch>
                    </p:blipFill>
                    <p:spPr>
                      <a:xfrm>
                        <a:off x="2568677" y="4883259"/>
                        <a:ext cx="7054646" cy="1768198"/>
                      </a:xfrm>
                      <a:prstGeom prst="rect">
                        <a:avLst/>
                      </a:prstGeom>
                    </p:spPr>
                  </p:pic>
                </p:oleObj>
              </mc:Fallback>
            </mc:AlternateContent>
          </a:graphicData>
        </a:graphic>
      </p:graphicFrame>
    </p:spTree>
    <p:extLst>
      <p:ext uri="{BB962C8B-B14F-4D97-AF65-F5344CB8AC3E}">
        <p14:creationId xmlns:p14="http://schemas.microsoft.com/office/powerpoint/2010/main" val="20647741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xmlns="" id="{99F09506-741B-43A0-97D4-2C03C6AF2FA5}"/>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xmlns="" id="{ED75F60C-BDF7-4FC3-BEE2-1D1791287137}"/>
                  </a:ext>
                </a:extLst>
              </p:cNvPr>
              <p:cNvSpPr>
                <a:spLocks noGrp="1"/>
              </p:cNvSpPr>
              <p:nvPr>
                <p:ph idx="1"/>
              </p:nvPr>
            </p:nvSpPr>
            <p:spPr/>
            <p:txBody>
              <a:bodyPr anchor="t">
                <a:no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摆放行李</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Stowing luggage</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总时间 </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stowing</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time</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endParaRPr lang="en-US" altLang="zh-CN" sz="1500" b="0" i="1" dirty="0">
                  <a:latin typeface="Cambria Math" panose="020405030504060302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表示标准状况下乘客放行李的时间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𝐿</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represents the standard luggage stowing time of a passenger</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是乘客的“不守规则指数”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discompliance</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 index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of a passenger</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越大，这位乘客需要更多时间放行李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higher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longer stowing time a passenger needs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就座与让座</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乘客的让座时间正比于其座位距离过道的单元格数</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time that a passenger needs to offer his seat is proportional to the number of cells separating his seat and the aisle</a:t>
                </a:r>
              </a:p>
              <a:p>
                <a:pPr marL="742950" lvl="1"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取该行中最长时间为标准</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take the longest time to offer a seat among the row</a:t>
                </a:r>
                <a:endParaRPr lang="zh-CN" altLang="en-US" dirty="0"/>
              </a:p>
              <a:p>
                <a:endParaRPr lang="zh-CN" altLang="en-US" dirty="0"/>
              </a:p>
            </p:txBody>
          </p:sp>
        </mc:Choice>
        <mc:Fallback xmlns="">
          <p:sp>
            <p:nvSpPr>
              <p:cNvPr id="7" name="内容占位符 6">
                <a:extLst>
                  <a:ext uri="{FF2B5EF4-FFF2-40B4-BE49-F238E27FC236}">
                    <a16:creationId xmlns:a16="http://schemas.microsoft.com/office/drawing/2014/main" id="{ED75F60C-BDF7-4FC3-BEE2-1D1791287137}"/>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638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3">
            <a:extLst>
              <a:ext uri="{FF2B5EF4-FFF2-40B4-BE49-F238E27FC236}">
                <a16:creationId xmlns:a16="http://schemas.microsoft.com/office/drawing/2014/main" xmlns="" id="{7DB97848-ADBE-46EF-8B95-23D676E98B6E}"/>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xmlns="" id="{15230BCB-4AC3-42C4-B43A-F384CAE45B01}"/>
              </a:ext>
            </a:extLst>
          </p:cNvPr>
          <p:cNvSpPr>
            <a:spLocks noGrp="1"/>
          </p:cNvSpPr>
          <p:nvPr>
            <p:ph idx="1"/>
          </p:nvPr>
        </p:nvSpPr>
        <p:spPr>
          <a:xfrm>
            <a:off x="818712" y="2222287"/>
            <a:ext cx="10834808" cy="3636511"/>
          </a:xfrm>
        </p:spPr>
        <p:txBody>
          <a:bodyPr anchor="t">
            <a:norm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就座与让座</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b="1" dirty="0">
                <a:ea typeface="宋体" panose="02010600030101010101" pitchFamily="2" charset="-122"/>
                <a:cs typeface="Times New Roman" panose="02020603050405020304" pitchFamily="18" charset="0"/>
              </a:rPr>
              <a:t>让座时间便可以直接通过初始队列的顺序计算。</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The time to offer seats can be calculated once given the original queue.</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原因：队伍对同行乘客的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保序性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Reason –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the preservation of sequence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the queue.</a:t>
            </a:r>
          </a:p>
          <a:p>
            <a:pPr>
              <a:spcBef>
                <a:spcPts val="600"/>
              </a:spcBef>
              <a:buClr>
                <a:srgbClr val="110087"/>
              </a:buClr>
              <a:buSzPct val="88000"/>
            </a:pP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p:pic>
        <p:nvPicPr>
          <p:cNvPr id="5" name="图片 4">
            <a:extLst>
              <a:ext uri="{FF2B5EF4-FFF2-40B4-BE49-F238E27FC236}">
                <a16:creationId xmlns:a16="http://schemas.microsoft.com/office/drawing/2014/main" xmlns="" id="{E280E902-A421-4BEF-B081-39D9CD2C26D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083" b="16564"/>
          <a:stretch/>
        </p:blipFill>
        <p:spPr>
          <a:xfrm>
            <a:off x="3365977" y="4199137"/>
            <a:ext cx="5460047" cy="2383977"/>
          </a:xfrm>
          <a:prstGeom prst="rect">
            <a:avLst/>
          </a:prstGeom>
        </p:spPr>
      </p:pic>
      <p:sp>
        <p:nvSpPr>
          <p:cNvPr id="6" name="文本框 5">
            <a:extLst>
              <a:ext uri="{FF2B5EF4-FFF2-40B4-BE49-F238E27FC236}">
                <a16:creationId xmlns:a16="http://schemas.microsoft.com/office/drawing/2014/main" xmlns="" id="{CE39D721-5BEB-4402-9DBB-CA7C3C0E533B}"/>
              </a:ext>
            </a:extLst>
          </p:cNvPr>
          <p:cNvSpPr txBox="1"/>
          <p:nvPr/>
        </p:nvSpPr>
        <p:spPr>
          <a:xfrm>
            <a:off x="7069337" y="5959346"/>
            <a:ext cx="1756687" cy="523220"/>
          </a:xfrm>
          <a:prstGeom prst="rect">
            <a:avLst/>
          </a:prstGeom>
          <a:noFill/>
        </p:spPr>
        <p:txBody>
          <a:bodyPr wrap="square" rtlCol="0">
            <a:spAutoFit/>
          </a:bodyPr>
          <a:lstStyle>
            <a:defPPr>
              <a:defRPr lang="zh-CN"/>
            </a:defPPr>
            <a:lvl1pPr algn="ctr">
              <a:defRPr sz="140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图 让座程序</a:t>
            </a:r>
            <a:endParaRPr lang="en-US" altLang="zh-CN" dirty="0"/>
          </a:p>
          <a:p>
            <a:r>
              <a:rPr lang="en-US" altLang="zh-CN" dirty="0"/>
              <a:t>Fig. Offering a seat</a:t>
            </a:r>
            <a:endParaRPr lang="zh-CN" altLang="en-US" dirty="0"/>
          </a:p>
        </p:txBody>
      </p:sp>
    </p:spTree>
    <p:extLst>
      <p:ext uri="{BB962C8B-B14F-4D97-AF65-F5344CB8AC3E}">
        <p14:creationId xmlns:p14="http://schemas.microsoft.com/office/powerpoint/2010/main" val="320571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3">
            <a:extLst>
              <a:ext uri="{FF2B5EF4-FFF2-40B4-BE49-F238E27FC236}">
                <a16:creationId xmlns:a16="http://schemas.microsoft.com/office/drawing/2014/main" xmlns="" id="{53F6AC99-4485-41A6-8F95-9975730B8818}"/>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xmlns="" id="{282BAF8A-EA5B-4D73-A23E-3DE33D6E3272}"/>
                  </a:ext>
                </a:extLst>
              </p:cNvPr>
              <p:cNvSpPr>
                <a:spLocks noGrp="1"/>
              </p:cNvSpPr>
              <p:nvPr>
                <p:ph idx="1"/>
              </p:nvPr>
            </p:nvSpPr>
            <p:spPr>
              <a:xfrm>
                <a:off x="818712" y="2222287"/>
                <a:ext cx="10554574" cy="4767793"/>
              </a:xfrm>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状态参量</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a:t>
                </a:r>
                <a:r>
                  <a:rPr lang="en-US" altLang="zh-CN" sz="1500" b="1" i="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state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parameters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的状态，且我们定义：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a:t>
                </a:r>
                <a14:m>
                  <m:oMath xmlns:m="http://schemas.openxmlformats.org/officeDocument/2006/math">
                    <m:r>
                      <m:rPr>
                        <m:sty m:val="p"/>
                      </m:rPr>
                      <a:rPr lang="en-US" altLang="zh-CN" sz="1500">
                        <a:latin typeface="Cambria Math" panose="02040503050406030204" pitchFamily="18" charset="0"/>
                        <a:ea typeface="宋体" panose="02010600030101010101" pitchFamily="2" charset="-122"/>
                        <a:cs typeface="Times New Roman" panose="02020603050405020304" pitchFamily="18" charset="0"/>
                      </a:rPr>
                      <m:t>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to determine passenger</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state, and we define:</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这样，</a:t>
                </a:r>
                <a14:m>
                  <m:oMath xmlns:m="http://schemas.openxmlformats.org/officeDocument/2006/math">
                    <m:r>
                      <m:rPr>
                        <m:sty m:val="p"/>
                      </m:r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3</m:t>
                            </m:r>
                          </m:sub>
                        </m:sSub>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递归地计算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recursive calculations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（为方便起见）下标大或小直接表示顺序后或前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subscript’s magnitude reflect the sequence in the queue</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xmlns="">
          <p:sp>
            <p:nvSpPr>
              <p:cNvPr id="4" name="内容占位符 3">
                <a:extLst>
                  <a:ext uri="{FF2B5EF4-FFF2-40B4-BE49-F238E27FC236}">
                    <a16:creationId xmlns:a16="http://schemas.microsoft.com/office/drawing/2014/main" id="{282BAF8A-EA5B-4D73-A23E-3DE33D6E3272}"/>
                  </a:ext>
                </a:extLst>
              </p:cNvPr>
              <p:cNvSpPr>
                <a:spLocks noGrp="1" noRot="1" noChangeAspect="1" noMove="1" noResize="1" noEditPoints="1" noAdjustHandles="1" noChangeArrowheads="1" noChangeShapeType="1" noTextEdit="1"/>
              </p:cNvSpPr>
              <p:nvPr>
                <p:ph idx="1"/>
              </p:nvPr>
            </p:nvSpPr>
            <p:spPr>
              <a:xfrm>
                <a:off x="818712" y="2222287"/>
                <a:ext cx="10554574" cy="4767793"/>
              </a:xfrm>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502421151"/>
              </p:ext>
            </p:extLst>
          </p:nvPr>
        </p:nvGraphicFramePr>
        <p:xfrm>
          <a:off x="1750114" y="3743738"/>
          <a:ext cx="8691770" cy="593608"/>
        </p:xfrm>
        <a:graphic>
          <a:graphicData uri="http://schemas.openxmlformats.org/presentationml/2006/ole">
            <mc:AlternateContent xmlns:mc="http://schemas.openxmlformats.org/markup-compatibility/2006">
              <mc:Choice xmlns:v="urn:schemas-microsoft-com:vml" Requires="v">
                <p:oleObj spid="_x0000_s5288" name="AxMath" r:id="rId5" imgW="5717880" imgH="390960" progId="Equation.AxMath">
                  <p:embed/>
                </p:oleObj>
              </mc:Choice>
              <mc:Fallback>
                <p:oleObj name="AxMath" r:id="rId5" imgW="5717880" imgH="390960" progId="Equation.AxMath">
                  <p:embed/>
                  <p:pic>
                    <p:nvPicPr>
                      <p:cNvPr id="2" name="对象 1"/>
                      <p:cNvPicPr/>
                      <p:nvPr/>
                    </p:nvPicPr>
                    <p:blipFill>
                      <a:blip r:embed="rId6"/>
                      <a:stretch>
                        <a:fillRect/>
                      </a:stretch>
                    </p:blipFill>
                    <p:spPr>
                      <a:xfrm>
                        <a:off x="1750114" y="3743738"/>
                        <a:ext cx="8691770" cy="593608"/>
                      </a:xfrm>
                      <a:prstGeom prst="rect">
                        <a:avLst/>
                      </a:prstGeom>
                    </p:spPr>
                  </p:pic>
                </p:oleObj>
              </mc:Fallback>
            </mc:AlternateContent>
          </a:graphicData>
        </a:graphic>
      </p:graphicFrame>
    </p:spTree>
    <p:extLst>
      <p:ext uri="{BB962C8B-B14F-4D97-AF65-F5344CB8AC3E}">
        <p14:creationId xmlns:p14="http://schemas.microsoft.com/office/powerpoint/2010/main" val="208780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xmlns=""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5" name="内容占位符 4">
            <a:extLst>
              <a:ext uri="{FF2B5EF4-FFF2-40B4-BE49-F238E27FC236}">
                <a16:creationId xmlns:a16="http://schemas.microsoft.com/office/drawing/2014/main" xmlns=""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我们使用了如下方式更新状态，达到效果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used the following method to update the states.</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最终转换的效果如下。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Below is shown the mechanism, which fits our flow chart as shown in the beginning.</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不难发现，最终的关系仍然保持线性。</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It’s clear that the relationship remains linear.</a:t>
            </a:r>
          </a:p>
        </p:txBody>
      </p:sp>
      <p:graphicFrame>
        <p:nvGraphicFramePr>
          <p:cNvPr id="3" name="对象 2"/>
          <p:cNvGraphicFramePr>
            <a:graphicFrameLocks noChangeAspect="1"/>
          </p:cNvGraphicFramePr>
          <p:nvPr>
            <p:extLst>
              <p:ext uri="{D42A27DB-BD31-4B8C-83A1-F6EECF244321}">
                <p14:modId xmlns:p14="http://schemas.microsoft.com/office/powerpoint/2010/main" val="1583785015"/>
              </p:ext>
            </p:extLst>
          </p:nvPr>
        </p:nvGraphicFramePr>
        <p:xfrm>
          <a:off x="3061355" y="3727403"/>
          <a:ext cx="6069288" cy="626277"/>
        </p:xfrm>
        <a:graphic>
          <a:graphicData uri="http://schemas.openxmlformats.org/presentationml/2006/ole">
            <mc:AlternateContent xmlns:mc="http://schemas.openxmlformats.org/markup-compatibility/2006">
              <mc:Choice xmlns:v="urn:schemas-microsoft-com:vml" Requires="v">
                <p:oleObj spid="_x0000_s6476" name="AxMath" r:id="rId3" imgW="3784680" imgH="390960" progId="Equation.AxMath">
                  <p:embed/>
                </p:oleObj>
              </mc:Choice>
              <mc:Fallback>
                <p:oleObj name="AxMath" r:id="rId3" imgW="3784680" imgH="390960" progId="Equation.AxMath">
                  <p:embed/>
                  <p:pic>
                    <p:nvPicPr>
                      <p:cNvPr id="3" name="对象 2"/>
                      <p:cNvPicPr/>
                      <p:nvPr/>
                    </p:nvPicPr>
                    <p:blipFill>
                      <a:blip r:embed="rId4"/>
                      <a:stretch>
                        <a:fillRect/>
                      </a:stretch>
                    </p:blipFill>
                    <p:spPr>
                      <a:xfrm>
                        <a:off x="3061355" y="3727403"/>
                        <a:ext cx="6069288" cy="626277"/>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531001166"/>
              </p:ext>
            </p:extLst>
          </p:nvPr>
        </p:nvGraphicFramePr>
        <p:xfrm>
          <a:off x="4899701" y="4877639"/>
          <a:ext cx="2392596" cy="1302176"/>
        </p:xfrm>
        <a:graphic>
          <a:graphicData uri="http://schemas.openxmlformats.org/presentationml/2006/ole">
            <mc:AlternateContent xmlns:mc="http://schemas.openxmlformats.org/markup-compatibility/2006">
              <mc:Choice xmlns:v="urn:schemas-microsoft-com:vml" Requires="v">
                <p:oleObj spid="_x0000_s6477" name="AxMath" r:id="rId5" imgW="1559880" imgH="848520" progId="Equation.AxMath">
                  <p:embed/>
                </p:oleObj>
              </mc:Choice>
              <mc:Fallback>
                <p:oleObj name="AxMath" r:id="rId5" imgW="1559880" imgH="848520" progId="Equation.AxMath">
                  <p:embed/>
                  <p:pic>
                    <p:nvPicPr>
                      <p:cNvPr id="4" name="对象 3"/>
                      <p:cNvPicPr/>
                      <p:nvPr/>
                    </p:nvPicPr>
                    <p:blipFill>
                      <a:blip r:embed="rId6"/>
                      <a:stretch>
                        <a:fillRect/>
                      </a:stretch>
                    </p:blipFill>
                    <p:spPr>
                      <a:xfrm>
                        <a:off x="4899701" y="4877639"/>
                        <a:ext cx="2392596" cy="1302176"/>
                      </a:xfrm>
                      <a:prstGeom prst="rect">
                        <a:avLst/>
                      </a:prstGeom>
                    </p:spPr>
                  </p:pic>
                </p:oleObj>
              </mc:Fallback>
            </mc:AlternateContent>
          </a:graphicData>
        </a:graphic>
      </p:graphicFrame>
    </p:spTree>
    <p:extLst>
      <p:ext uri="{BB962C8B-B14F-4D97-AF65-F5344CB8AC3E}">
        <p14:creationId xmlns:p14="http://schemas.microsoft.com/office/powerpoint/2010/main" val="544925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目录</a:t>
            </a:r>
            <a:r>
              <a:rPr lang="en-US" altLang="zh-CN" dirty="0" smtClean="0"/>
              <a:t/>
            </a:r>
            <a:br>
              <a:rPr lang="en-US" altLang="zh-CN" dirty="0" smtClean="0"/>
            </a:br>
            <a:r>
              <a:rPr lang="en-US" altLang="zh-CN" sz="2000" dirty="0" smtClean="0">
                <a:latin typeface="+mj-lt"/>
              </a:rPr>
              <a:t>Table of Contents</a:t>
            </a:r>
            <a:endParaRPr lang="zh-CN" altLang="en-US" dirty="0">
              <a:latin typeface="+mj-lt"/>
            </a:endParaRPr>
          </a:p>
        </p:txBody>
      </p:sp>
      <p:sp>
        <p:nvSpPr>
          <p:cNvPr id="3" name="内容占位符 2"/>
          <p:cNvSpPr>
            <a:spLocks noGrp="1"/>
          </p:cNvSpPr>
          <p:nvPr>
            <p:ph sz="half" idx="1"/>
          </p:nvPr>
        </p:nvSpPr>
        <p:spPr/>
        <p:txBody>
          <a:bodyPr>
            <a:normAutofit/>
          </a:bodyPr>
          <a:lstStyle/>
          <a:p>
            <a:r>
              <a:rPr lang="zh-CN" altLang="en-US" sz="1200" dirty="0">
                <a:latin typeface="Times New Roman" panose="02020603050405020304" pitchFamily="18" charset="0"/>
                <a:cs typeface="Times New Roman" panose="02020603050405020304" pitchFamily="18" charset="0"/>
              </a:rPr>
              <a:t>准备工作</a:t>
            </a:r>
            <a:endParaRPr lang="en-US" altLang="zh-CN" sz="1200" dirty="0">
              <a:latin typeface="Times New Roman" panose="02020603050405020304" pitchFamily="18" charset="0"/>
              <a:cs typeface="Times New Roman" panose="02020603050405020304" pitchFamily="18" charset="0"/>
            </a:endParaRPr>
          </a:p>
          <a:p>
            <a:pPr lvl="1"/>
            <a:r>
              <a:rPr lang="zh-CN" altLang="en-US" sz="1200" dirty="0">
                <a:latin typeface="Times New Roman" panose="02020603050405020304" pitchFamily="18" charset="0"/>
                <a:cs typeface="Times New Roman" panose="02020603050405020304" pitchFamily="18" charset="0"/>
              </a:rPr>
              <a:t>模型分析与结构 </a:t>
            </a:r>
            <a:r>
              <a:rPr lang="en-US" altLang="zh-CN" sz="1200" dirty="0">
                <a:latin typeface="Times New Roman" panose="02020603050405020304" pitchFamily="18" charset="0"/>
                <a:cs typeface="Times New Roman" panose="02020603050405020304" pitchFamily="18" charset="0"/>
              </a:rPr>
              <a:t>Model Analysis &amp; Structure</a:t>
            </a:r>
          </a:p>
          <a:p>
            <a:pPr lvl="1"/>
            <a:r>
              <a:rPr lang="zh-CN" altLang="en-US" sz="1200" dirty="0">
                <a:latin typeface="Times New Roman" panose="02020603050405020304" pitchFamily="18" charset="0"/>
                <a:cs typeface="Times New Roman" panose="02020603050405020304" pitchFamily="18" charset="0"/>
              </a:rPr>
              <a:t>假设 </a:t>
            </a:r>
            <a:r>
              <a:rPr lang="en-US" altLang="zh-CN" sz="1200" dirty="0">
                <a:latin typeface="Times New Roman" panose="02020603050405020304" pitchFamily="18" charset="0"/>
                <a:cs typeface="Times New Roman" panose="02020603050405020304" pitchFamily="18" charset="0"/>
              </a:rPr>
              <a:t>Assumptions</a:t>
            </a:r>
          </a:p>
          <a:p>
            <a:pPr lvl="2"/>
            <a:r>
              <a:rPr lang="zh-CN" altLang="en-US" sz="1200" dirty="0">
                <a:latin typeface="Times New Roman" panose="02020603050405020304" pitchFamily="18" charset="0"/>
                <a:cs typeface="Times New Roman" panose="02020603050405020304" pitchFamily="18" charset="0"/>
              </a:rPr>
              <a:t>假设的解释 </a:t>
            </a:r>
            <a:r>
              <a:rPr lang="en-US" altLang="zh-CN" sz="1200" dirty="0">
                <a:latin typeface="Times New Roman" panose="02020603050405020304" pitchFamily="18" charset="0"/>
                <a:cs typeface="Times New Roman" panose="02020603050405020304" pitchFamily="18" charset="0"/>
              </a:rPr>
              <a:t>Justification for the Assumption</a:t>
            </a:r>
          </a:p>
          <a:p>
            <a:pPr lvl="1"/>
            <a:r>
              <a:rPr lang="zh-CN" altLang="en-US" sz="1200" dirty="0">
                <a:latin typeface="Times New Roman" panose="02020603050405020304" pitchFamily="18" charset="0"/>
                <a:cs typeface="Times New Roman" panose="02020603050405020304" pitchFamily="18" charset="0"/>
              </a:rPr>
              <a:t>变量表 </a:t>
            </a:r>
            <a:r>
              <a:rPr lang="en-US" altLang="zh-CN" sz="1200" dirty="0">
                <a:latin typeface="Times New Roman" panose="02020603050405020304" pitchFamily="18" charset="0"/>
                <a:cs typeface="Times New Roman" panose="02020603050405020304" pitchFamily="18" charset="0"/>
              </a:rPr>
              <a:t>Notations</a:t>
            </a:r>
          </a:p>
          <a:p>
            <a:pPr lvl="1"/>
            <a:r>
              <a:rPr lang="zh-CN" altLang="en-US" sz="1200" dirty="0">
                <a:latin typeface="Times New Roman" panose="02020603050405020304" pitchFamily="18" charset="0"/>
                <a:cs typeface="Times New Roman" panose="02020603050405020304" pitchFamily="18" charset="0"/>
              </a:rPr>
              <a:t>定义 </a:t>
            </a:r>
            <a:r>
              <a:rPr lang="en-US" altLang="zh-CN" sz="1200" dirty="0">
                <a:latin typeface="Times New Roman" panose="02020603050405020304" pitchFamily="18" charset="0"/>
                <a:cs typeface="Times New Roman" panose="02020603050405020304" pitchFamily="18" charset="0"/>
              </a:rPr>
              <a:t>Definitions</a:t>
            </a:r>
          </a:p>
          <a:p>
            <a:pPr lvl="1"/>
            <a:r>
              <a:rPr lang="zh-CN" altLang="en-US" sz="1200" dirty="0">
                <a:latin typeface="Times New Roman" panose="02020603050405020304" pitchFamily="18" charset="0"/>
                <a:cs typeface="Times New Roman" panose="02020603050405020304" pitchFamily="18" charset="0"/>
              </a:rPr>
              <a:t>模型总览 </a:t>
            </a:r>
            <a:r>
              <a:rPr lang="en-US" altLang="zh-CN" sz="1200" dirty="0">
                <a:latin typeface="Times New Roman" panose="02020603050405020304" pitchFamily="18" charset="0"/>
                <a:cs typeface="Times New Roman" panose="02020603050405020304" pitchFamily="18" charset="0"/>
              </a:rPr>
              <a:t>Overview of Our </a:t>
            </a:r>
            <a:r>
              <a:rPr lang="en-US" altLang="zh-CN" sz="1200" dirty="0" smtClean="0">
                <a:latin typeface="Times New Roman" panose="02020603050405020304" pitchFamily="18" charset="0"/>
                <a:cs typeface="Times New Roman" panose="02020603050405020304" pitchFamily="18" charset="0"/>
              </a:rPr>
              <a:t>Model</a:t>
            </a:r>
            <a:endParaRPr lang="en-US" altLang="zh-CN" sz="1200" dirty="0">
              <a:latin typeface="Times New Roman" panose="02020603050405020304" pitchFamily="18" charset="0"/>
              <a:cs typeface="Times New Roman" panose="02020603050405020304" pitchFamily="18" charset="0"/>
            </a:endParaRPr>
          </a:p>
          <a:p>
            <a:endParaRPr lang="zh-CN" altLang="en-US" dirty="0"/>
          </a:p>
        </p:txBody>
      </p:sp>
      <p:sp>
        <p:nvSpPr>
          <p:cNvPr id="4" name="内容占位符 3"/>
          <p:cNvSpPr>
            <a:spLocks noGrp="1"/>
          </p:cNvSpPr>
          <p:nvPr>
            <p:ph sz="half" idx="2"/>
          </p:nvPr>
        </p:nvSpPr>
        <p:spPr>
          <a:xfrm>
            <a:off x="6187415" y="2222286"/>
            <a:ext cx="5194583" cy="4486331"/>
          </a:xfrm>
        </p:spPr>
        <p:txBody>
          <a:bodyPr>
            <a:noAutofit/>
          </a:bodyPr>
          <a:lstStyle/>
          <a:p>
            <a:r>
              <a:rPr lang="zh-CN" altLang="en-US" sz="1200" dirty="0">
                <a:latin typeface="Times New Roman" panose="02020603050405020304" pitchFamily="18" charset="0"/>
                <a:cs typeface="Times New Roman" panose="02020603050405020304" pitchFamily="18" charset="0"/>
              </a:rPr>
              <a:t>模型部分 </a:t>
            </a:r>
            <a:r>
              <a:rPr lang="en-US" altLang="zh-CN" sz="1200" dirty="0">
                <a:latin typeface="Times New Roman" panose="02020603050405020304" pitchFamily="18" charset="0"/>
                <a:cs typeface="Times New Roman" panose="02020603050405020304" pitchFamily="18" charset="0"/>
              </a:rPr>
              <a:t>Model</a:t>
            </a:r>
          </a:p>
          <a:p>
            <a:pPr lvl="1"/>
            <a:r>
              <a:rPr lang="zh-CN" altLang="en-US" sz="1200" dirty="0">
                <a:latin typeface="Times New Roman" panose="02020603050405020304" pitchFamily="18" charset="0"/>
                <a:cs typeface="Times New Roman" panose="02020603050405020304" pitchFamily="18" charset="0"/>
              </a:rPr>
              <a:t>构建数学模型计算登机时间 </a:t>
            </a:r>
            <a:r>
              <a:rPr lang="en-US" altLang="zh-CN" sz="1200" dirty="0">
                <a:latin typeface="Times New Roman" panose="02020603050405020304" pitchFamily="18" charset="0"/>
                <a:cs typeface="Times New Roman" panose="02020603050405020304" pitchFamily="18" charset="0"/>
              </a:rPr>
              <a:t>Devising a Model to Calculate Total Boarding Time</a:t>
            </a:r>
          </a:p>
          <a:p>
            <a:pPr lvl="2"/>
            <a:r>
              <a:rPr lang="zh-CN" altLang="en-US" sz="1200" dirty="0">
                <a:latin typeface="Times New Roman" panose="02020603050405020304" pitchFamily="18" charset="0"/>
                <a:cs typeface="Times New Roman" panose="02020603050405020304" pitchFamily="18" charset="0"/>
              </a:rPr>
              <a:t>常规</a:t>
            </a:r>
            <a:r>
              <a:rPr lang="zh-CN" altLang="en-US" sz="1200" dirty="0" smtClean="0">
                <a:latin typeface="Times New Roman" panose="02020603050405020304" pitchFamily="18" charset="0"/>
                <a:cs typeface="Times New Roman" panose="02020603050405020304" pitchFamily="18" charset="0"/>
              </a:rPr>
              <a:t>状态 </a:t>
            </a:r>
            <a:r>
              <a:rPr lang="en-US" altLang="zh-CN" sz="1200" dirty="0">
                <a:latin typeface="Times New Roman" panose="02020603050405020304" pitchFamily="18" charset="0"/>
                <a:cs typeface="Times New Roman" panose="02020603050405020304" pitchFamily="18" charset="0"/>
              </a:rPr>
              <a:t>Under Regular States</a:t>
            </a:r>
          </a:p>
          <a:p>
            <a:pPr lvl="2"/>
            <a:r>
              <a:rPr lang="zh-CN" altLang="en-US" sz="1200" dirty="0">
                <a:latin typeface="Times New Roman" panose="02020603050405020304" pitchFamily="18" charset="0"/>
                <a:cs typeface="Times New Roman" panose="02020603050405020304" pitchFamily="18" charset="0"/>
              </a:rPr>
              <a:t>拥挤</a:t>
            </a:r>
            <a:r>
              <a:rPr lang="zh-CN" altLang="en-US" sz="1200" dirty="0" smtClean="0">
                <a:latin typeface="Times New Roman" panose="02020603050405020304" pitchFamily="18" charset="0"/>
                <a:cs typeface="Times New Roman" panose="02020603050405020304" pitchFamily="18" charset="0"/>
              </a:rPr>
              <a:t>状态 </a:t>
            </a:r>
            <a:r>
              <a:rPr lang="en-US" altLang="zh-CN" sz="1200" dirty="0" smtClean="0">
                <a:latin typeface="Times New Roman" panose="02020603050405020304" pitchFamily="18" charset="0"/>
                <a:cs typeface="Times New Roman" panose="02020603050405020304" pitchFamily="18" charset="0"/>
              </a:rPr>
              <a:t>Under the Crowded States</a:t>
            </a:r>
            <a:endParaRPr lang="en-US" altLang="zh-CN" sz="1200" dirty="0">
              <a:latin typeface="Times New Roman" panose="02020603050405020304" pitchFamily="18" charset="0"/>
              <a:cs typeface="Times New Roman" panose="02020603050405020304" pitchFamily="18" charset="0"/>
            </a:endParaRPr>
          </a:p>
          <a:p>
            <a:pPr lvl="2"/>
            <a:r>
              <a:rPr lang="zh-CN" altLang="en-US" sz="1200" dirty="0">
                <a:latin typeface="Times New Roman" panose="02020603050405020304" pitchFamily="18" charset="0"/>
                <a:cs typeface="Times New Roman" panose="02020603050405020304" pitchFamily="18" charset="0"/>
              </a:rPr>
              <a:t>总</a:t>
            </a:r>
            <a:r>
              <a:rPr lang="zh-CN" altLang="en-US" sz="1200" dirty="0" smtClean="0">
                <a:latin typeface="Times New Roman" panose="02020603050405020304" pitchFamily="18" charset="0"/>
                <a:cs typeface="Times New Roman" panose="02020603050405020304" pitchFamily="18" charset="0"/>
              </a:rPr>
              <a:t>时间 </a:t>
            </a:r>
            <a:r>
              <a:rPr lang="en-US" altLang="zh-CN" sz="1200" dirty="0" smtClean="0">
                <a:latin typeface="Times New Roman" panose="02020603050405020304" pitchFamily="18" charset="0"/>
                <a:cs typeface="Times New Roman" panose="02020603050405020304" pitchFamily="18" charset="0"/>
              </a:rPr>
              <a:t>Total Time</a:t>
            </a:r>
            <a:endParaRPr lang="en-US" altLang="zh-CN" sz="1200" dirty="0">
              <a:latin typeface="Times New Roman" panose="02020603050405020304" pitchFamily="18" charset="0"/>
              <a:cs typeface="Times New Roman" panose="02020603050405020304" pitchFamily="18" charset="0"/>
            </a:endParaRPr>
          </a:p>
          <a:p>
            <a:pPr lvl="2"/>
            <a:r>
              <a:rPr lang="zh-CN" altLang="en-US" sz="1200" dirty="0" smtClean="0">
                <a:latin typeface="Times New Roman" panose="02020603050405020304" pitchFamily="18" charset="0"/>
                <a:cs typeface="Times New Roman" panose="02020603050405020304" pitchFamily="18" charset="0"/>
              </a:rPr>
              <a:t>并行性 </a:t>
            </a:r>
            <a:r>
              <a:rPr lang="en-US" altLang="zh-CN" sz="1200" dirty="0" err="1" smtClean="0">
                <a:latin typeface="Times New Roman" panose="02020603050405020304" pitchFamily="18" charset="0"/>
                <a:cs typeface="Times New Roman" panose="02020603050405020304" pitchFamily="18" charset="0"/>
              </a:rPr>
              <a:t>Parallelity</a:t>
            </a:r>
            <a:endParaRPr lang="en-US" altLang="zh-CN" sz="1200" dirty="0">
              <a:latin typeface="Times New Roman" panose="02020603050405020304" pitchFamily="18" charset="0"/>
              <a:cs typeface="Times New Roman" panose="02020603050405020304" pitchFamily="18" charset="0"/>
            </a:endParaRPr>
          </a:p>
          <a:p>
            <a:pPr lvl="1"/>
            <a:r>
              <a:rPr lang="zh-CN" altLang="en-US" sz="1200" dirty="0">
                <a:latin typeface="Times New Roman" panose="02020603050405020304" pitchFamily="18" charset="0"/>
                <a:cs typeface="Times New Roman" panose="02020603050405020304" pitchFamily="18" charset="0"/>
              </a:rPr>
              <a:t>离机与登机的</a:t>
            </a:r>
            <a:r>
              <a:rPr lang="zh-CN" altLang="en-US" sz="1200" dirty="0" smtClean="0">
                <a:latin typeface="Times New Roman" panose="02020603050405020304" pitchFamily="18" charset="0"/>
                <a:cs typeface="Times New Roman" panose="02020603050405020304" pitchFamily="18" charset="0"/>
              </a:rPr>
              <a:t>关联 </a:t>
            </a:r>
            <a:r>
              <a:rPr lang="en-US" altLang="zh-CN" sz="1200" dirty="0">
                <a:latin typeface="Times New Roman" panose="02020603050405020304" pitchFamily="18" charset="0"/>
                <a:cs typeface="Times New Roman" panose="02020603050405020304" pitchFamily="18" charset="0"/>
              </a:rPr>
              <a:t>Relationship Between Boarding and</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Disembarking</a:t>
            </a:r>
          </a:p>
          <a:p>
            <a:pPr lvl="1"/>
            <a:r>
              <a:rPr lang="zh-CN" altLang="en-US" sz="1200" dirty="0">
                <a:latin typeface="Times New Roman" panose="02020603050405020304" pitchFamily="18" charset="0"/>
                <a:cs typeface="Times New Roman" panose="02020603050405020304" pitchFamily="18" charset="0"/>
              </a:rPr>
              <a:t>满意度</a:t>
            </a:r>
            <a:r>
              <a:rPr lang="zh-CN" altLang="en-US" sz="1200" dirty="0" smtClean="0">
                <a:latin typeface="Times New Roman" panose="02020603050405020304" pitchFamily="18" charset="0"/>
                <a:cs typeface="Times New Roman" panose="02020603050405020304" pitchFamily="18" charset="0"/>
              </a:rPr>
              <a:t>指数 </a:t>
            </a:r>
            <a:r>
              <a:rPr lang="en-US" altLang="zh-CN" sz="1200" dirty="0" smtClean="0">
                <a:latin typeface="Times New Roman" panose="02020603050405020304" pitchFamily="18" charset="0"/>
                <a:cs typeface="Times New Roman" panose="02020603050405020304" pitchFamily="18" charset="0"/>
              </a:rPr>
              <a:t>Satisfaction Index</a:t>
            </a:r>
            <a:endParaRPr lang="en-US" altLang="zh-CN" sz="1200" dirty="0">
              <a:latin typeface="Times New Roman" panose="02020603050405020304" pitchFamily="18" charset="0"/>
              <a:cs typeface="Times New Roman" panose="02020603050405020304" pitchFamily="18" charset="0"/>
            </a:endParaRPr>
          </a:p>
          <a:p>
            <a:pPr lvl="1"/>
            <a:r>
              <a:rPr lang="zh-CN" altLang="en-US" sz="1200" dirty="0">
                <a:latin typeface="Times New Roman" panose="02020603050405020304" pitchFamily="18" charset="0"/>
                <a:cs typeface="Times New Roman" panose="02020603050405020304" pitchFamily="18" charset="0"/>
              </a:rPr>
              <a:t>敏感度</a:t>
            </a:r>
            <a:r>
              <a:rPr lang="zh-CN" altLang="en-US" sz="1200" dirty="0" smtClean="0">
                <a:latin typeface="Times New Roman" panose="02020603050405020304" pitchFamily="18" charset="0"/>
                <a:cs typeface="Times New Roman" panose="02020603050405020304" pitchFamily="18" charset="0"/>
              </a:rPr>
              <a:t>分析</a:t>
            </a:r>
            <a:r>
              <a:rPr lang="en-US" altLang="zh-CN" sz="1200" dirty="0">
                <a:latin typeface="Times New Roman" panose="02020603050405020304" pitchFamily="18" charset="0"/>
                <a:cs typeface="Times New Roman" panose="02020603050405020304" pitchFamily="18" charset="0"/>
              </a:rPr>
              <a:t> </a:t>
            </a:r>
            <a:r>
              <a:rPr lang="en-US" altLang="zh-CN" sz="1200" dirty="0" smtClean="0">
                <a:latin typeface="Times New Roman" panose="02020603050405020304" pitchFamily="18" charset="0"/>
                <a:cs typeface="Times New Roman" panose="02020603050405020304" pitchFamily="18" charset="0"/>
              </a:rPr>
              <a:t>Sensitivity Analysis</a:t>
            </a:r>
            <a:endParaRPr lang="en-US" altLang="zh-CN" sz="1200" dirty="0">
              <a:latin typeface="Times New Roman" panose="02020603050405020304" pitchFamily="18" charset="0"/>
              <a:cs typeface="Times New Roman" panose="02020603050405020304" pitchFamily="18" charset="0"/>
            </a:endParaRPr>
          </a:p>
          <a:p>
            <a:pPr lvl="1"/>
            <a:r>
              <a:rPr lang="zh-CN" altLang="en-US" sz="1200" dirty="0">
                <a:latin typeface="Times New Roman" panose="02020603050405020304" pitchFamily="18" charset="0"/>
                <a:cs typeface="Times New Roman" panose="02020603050405020304" pitchFamily="18" charset="0"/>
              </a:rPr>
              <a:t>应用到不同</a:t>
            </a:r>
            <a:r>
              <a:rPr lang="zh-CN" altLang="en-US" sz="1200" dirty="0" smtClean="0">
                <a:latin typeface="Times New Roman" panose="02020603050405020304" pitchFamily="18" charset="0"/>
                <a:cs typeface="Times New Roman" panose="02020603050405020304" pitchFamily="18" charset="0"/>
              </a:rPr>
              <a:t>机型 </a:t>
            </a: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Application to Different </a:t>
            </a:r>
            <a: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t>Aircrafts</a:t>
            </a:r>
          </a:p>
          <a:p>
            <a:pPr lvl="2"/>
            <a:r>
              <a:rPr lang="zh-CN" altLang="en-US" sz="1200" dirty="0" smtClean="0">
                <a:latin typeface="Times New Roman" panose="02020603050405020304" pitchFamily="18" charset="0"/>
                <a:cs typeface="Times New Roman" panose="02020603050405020304" pitchFamily="18" charset="0"/>
              </a:rPr>
              <a:t>坐标划分 </a:t>
            </a: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The division of </a:t>
            </a:r>
            <a: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t>coordinates</a:t>
            </a:r>
            <a:endParaRPr lang="en-US" altLang="zh-CN" sz="1200" dirty="0">
              <a:latin typeface="Times New Roman" panose="02020603050405020304" pitchFamily="18" charset="0"/>
              <a:cs typeface="Times New Roman" panose="02020603050405020304" pitchFamily="18" charset="0"/>
            </a:endParaRPr>
          </a:p>
          <a:p>
            <a:pPr lvl="2"/>
            <a:r>
              <a:rPr lang="zh-CN" altLang="en-US" sz="1200" dirty="0">
                <a:latin typeface="Times New Roman" panose="02020603050405020304" pitchFamily="18" charset="0"/>
                <a:cs typeface="Times New Roman" panose="02020603050405020304" pitchFamily="18" charset="0"/>
              </a:rPr>
              <a:t>准备</a:t>
            </a:r>
            <a:r>
              <a:rPr lang="zh-CN" altLang="en-US" sz="1200" dirty="0" smtClean="0">
                <a:latin typeface="Times New Roman" panose="02020603050405020304" pitchFamily="18" charset="0"/>
                <a:cs typeface="Times New Roman" panose="02020603050405020304" pitchFamily="18" charset="0"/>
              </a:rPr>
              <a:t>部分 </a:t>
            </a:r>
            <a:r>
              <a:rPr lang="en-US" altLang="zh-CN" sz="1200" dirty="0" smtClean="0">
                <a:latin typeface="Times New Roman" panose="02020603050405020304" pitchFamily="18" charset="0"/>
                <a:cs typeface="Times New Roman" panose="02020603050405020304" pitchFamily="18" charset="0"/>
              </a:rPr>
              <a:t>Preparation</a:t>
            </a:r>
            <a:endParaRPr lang="en-US" altLang="zh-CN" sz="1200" dirty="0">
              <a:latin typeface="Times New Roman" panose="02020603050405020304" pitchFamily="18" charset="0"/>
              <a:cs typeface="Times New Roman" panose="02020603050405020304" pitchFamily="18" charset="0"/>
            </a:endParaRPr>
          </a:p>
          <a:p>
            <a:pPr lvl="2"/>
            <a:r>
              <a:rPr lang="zh-CN" altLang="en-US" sz="1200" dirty="0" smtClean="0">
                <a:latin typeface="Times New Roman" panose="02020603050405020304" pitchFamily="18" charset="0"/>
                <a:cs typeface="Times New Roman" panose="02020603050405020304" pitchFamily="18" charset="0"/>
              </a:rPr>
              <a:t>结论 </a:t>
            </a:r>
            <a:r>
              <a:rPr lang="en-US" altLang="zh-CN" sz="1200" dirty="0" smtClean="0">
                <a:latin typeface="Times New Roman" panose="02020603050405020304" pitchFamily="18" charset="0"/>
                <a:cs typeface="Times New Roman" panose="02020603050405020304" pitchFamily="18" charset="0"/>
              </a:rPr>
              <a:t>Conclusion</a:t>
            </a:r>
            <a:endParaRPr lang="en-US" altLang="zh-CN" sz="1200" dirty="0">
              <a:latin typeface="Times New Roman" panose="02020603050405020304" pitchFamily="18" charset="0"/>
              <a:cs typeface="Times New Roman" panose="02020603050405020304" pitchFamily="18" charset="0"/>
            </a:endParaRPr>
          </a:p>
          <a:p>
            <a:pPr lvl="1"/>
            <a:r>
              <a:rPr lang="zh-CN" altLang="en-US" sz="1200" dirty="0" smtClean="0">
                <a:latin typeface="Times New Roman" panose="02020603050405020304" pitchFamily="18" charset="0"/>
                <a:cs typeface="Times New Roman" panose="02020603050405020304" pitchFamily="18" charset="0"/>
              </a:rPr>
              <a:t>优缺点 </a:t>
            </a:r>
            <a:r>
              <a:rPr lang="en-US" altLang="zh-CN" sz="1200" dirty="0" smtClean="0">
                <a:latin typeface="Times New Roman" panose="02020603050405020304" pitchFamily="18" charset="0"/>
                <a:cs typeface="Times New Roman" panose="02020603050405020304" pitchFamily="18" charset="0"/>
              </a:rPr>
              <a:t>Strengths and Weaknesses</a:t>
            </a:r>
            <a:endParaRPr lang="en-US" altLang="zh-CN" sz="1200" dirty="0">
              <a:latin typeface="Times New Roman" panose="02020603050405020304" pitchFamily="18" charset="0"/>
              <a:cs typeface="Times New Roman" panose="02020603050405020304" pitchFamily="18" charset="0"/>
            </a:endParaRPr>
          </a:p>
          <a:p>
            <a:r>
              <a:rPr lang="zh-CN" altLang="en-US" sz="1200" dirty="0">
                <a:latin typeface="Times New Roman" panose="02020603050405020304" pitchFamily="18" charset="0"/>
                <a:cs typeface="Times New Roman" panose="02020603050405020304" pitchFamily="18" charset="0"/>
              </a:rPr>
              <a:t>给航空公司</a:t>
            </a:r>
            <a:r>
              <a:rPr lang="zh-CN" altLang="en-US" sz="1200" dirty="0" smtClean="0">
                <a:latin typeface="Times New Roman" panose="02020603050405020304" pitchFamily="18" charset="0"/>
                <a:cs typeface="Times New Roman" panose="02020603050405020304" pitchFamily="18" charset="0"/>
              </a:rPr>
              <a:t>的</a:t>
            </a:r>
            <a:r>
              <a:rPr lang="zh-CN" altLang="en-US" sz="1200" dirty="0">
                <a:latin typeface="Times New Roman" panose="02020603050405020304" pitchFamily="18" charset="0"/>
                <a:cs typeface="Times New Roman" panose="02020603050405020304" pitchFamily="18" charset="0"/>
              </a:rPr>
              <a:t>建议</a:t>
            </a:r>
            <a:r>
              <a:rPr lang="zh-CN" altLang="en-US" sz="1200" dirty="0" smtClean="0">
                <a:latin typeface="Times New Roman" panose="02020603050405020304" pitchFamily="18" charset="0"/>
                <a:cs typeface="Times New Roman" panose="02020603050405020304" pitchFamily="18" charset="0"/>
              </a:rPr>
              <a:t>信 </a:t>
            </a: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A Letter to Airline Executives</a:t>
            </a:r>
            <a:endParaRPr lang="zh-CN" altLang="en-US" sz="1200" dirty="0"/>
          </a:p>
        </p:txBody>
      </p:sp>
    </p:spTree>
    <p:extLst>
      <p:ext uri="{BB962C8B-B14F-4D97-AF65-F5344CB8AC3E}">
        <p14:creationId xmlns:p14="http://schemas.microsoft.com/office/powerpoint/2010/main" val="2782460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xmlns=""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5" name="内容占位符 4">
            <a:extLst>
              <a:ext uri="{FF2B5EF4-FFF2-40B4-BE49-F238E27FC236}">
                <a16:creationId xmlns:a16="http://schemas.microsoft.com/office/drawing/2014/main" xmlns=""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剔除公式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Deleting from the queue</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当乘客到达座位，我们通过将其剔除队列来更新以继续进行运算，不会影响到前述算法。</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When a passenger reaches his seat, we delete him from the queue to update and continue with the calculations without affecting the previous algorithm.</a:t>
            </a:r>
          </a:p>
          <a:p>
            <a:endParaRPr lang="zh-CN" altLang="en-US" sz="1500" dirty="0"/>
          </a:p>
        </p:txBody>
      </p:sp>
    </p:spTree>
    <p:extLst>
      <p:ext uri="{BB962C8B-B14F-4D97-AF65-F5344CB8AC3E}">
        <p14:creationId xmlns:p14="http://schemas.microsoft.com/office/powerpoint/2010/main" val="2505456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a:extLst>
              <a:ext uri="{FF2B5EF4-FFF2-40B4-BE49-F238E27FC236}">
                <a16:creationId xmlns:a16="http://schemas.microsoft.com/office/drawing/2014/main" xmlns="" id="{BF74F1FE-7DAD-4E17-BE6B-B29EDC6A90C0}"/>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xmlns=""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将刚才的合并起来即可获得总时间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Combine the previously discussed factors, and we get the total time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引入几个概念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Introducing several new concepts</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𝜓</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从停下放行李到就座的时间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𝜓</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from stowing luggage to getting seated.</a:t>
                </a:r>
              </a:p>
              <a:p>
                <a:pPr marL="1200150" lvl="2"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𝑙</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zh-CN" altLang="en-US" sz="1500" i="1">
                        <a:latin typeface="Cambria Math" panose="02040503050406030204" pitchFamily="18" charset="0"/>
                        <a:ea typeface="宋体" panose="02010600030101010101" pitchFamily="2" charset="-122"/>
                        <a:cs typeface="Times New Roman" panose="02020603050405020304" pitchFamily="18" charset="0"/>
                      </a:rPr>
                      <m:t>为</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乘客不需要排队的次数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𝑙</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stands for the times that passengers do not need to line in a queue</a:t>
                </a:r>
              </a:p>
              <a:p>
                <a:pPr marL="1200150" lvl="2"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在第</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个单元格中花费的时间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in the </a:t>
                </a:r>
                <a14:m>
                  <m:oMath xmlns:m="http://schemas.openxmlformats.org/officeDocument/2006/math">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𝑡h</m:t>
                        </m:r>
                      </m:sup>
                    </m:sSup>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cell.</a:t>
                </a:r>
              </a:p>
              <a:p>
                <a:endParaRPr lang="zh-CN" altLang="en-US" sz="1500" dirty="0"/>
              </a:p>
            </p:txBody>
          </p:sp>
        </mc:Choice>
        <mc:Fallback xmlns="">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3355484094"/>
              </p:ext>
            </p:extLst>
          </p:nvPr>
        </p:nvGraphicFramePr>
        <p:xfrm>
          <a:off x="2288577" y="3944403"/>
          <a:ext cx="8410426" cy="300849"/>
        </p:xfrm>
        <a:graphic>
          <a:graphicData uri="http://schemas.openxmlformats.org/presentationml/2006/ole">
            <mc:AlternateContent xmlns:mc="http://schemas.openxmlformats.org/markup-compatibility/2006">
              <mc:Choice xmlns:v="urn:schemas-microsoft-com:vml" Requires="v">
                <p:oleObj spid="_x0000_s7547" name="AxMath" r:id="rId5" imgW="5991840" imgH="213840" progId="Equation.AxMath">
                  <p:embed/>
                </p:oleObj>
              </mc:Choice>
              <mc:Fallback>
                <p:oleObj name="AxMath" r:id="rId5" imgW="5991840" imgH="213840" progId="Equation.AxMath">
                  <p:embed/>
                  <p:pic>
                    <p:nvPicPr>
                      <p:cNvPr id="2" name="对象 1"/>
                      <p:cNvPicPr/>
                      <p:nvPr/>
                    </p:nvPicPr>
                    <p:blipFill>
                      <a:blip r:embed="rId6"/>
                      <a:stretch>
                        <a:fillRect/>
                      </a:stretch>
                    </p:blipFill>
                    <p:spPr>
                      <a:xfrm>
                        <a:off x="2288577" y="3944403"/>
                        <a:ext cx="8410426" cy="300849"/>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574254199"/>
              </p:ext>
            </p:extLst>
          </p:nvPr>
        </p:nvGraphicFramePr>
        <p:xfrm>
          <a:off x="2292368" y="5903806"/>
          <a:ext cx="7607263" cy="627403"/>
        </p:xfrm>
        <a:graphic>
          <a:graphicData uri="http://schemas.openxmlformats.org/presentationml/2006/ole">
            <mc:AlternateContent xmlns:mc="http://schemas.openxmlformats.org/markup-compatibility/2006">
              <mc:Choice xmlns:v="urn:schemas-microsoft-com:vml" Requires="v">
                <p:oleObj spid="_x0000_s7548" name="AxMath" r:id="rId7" imgW="4158000" imgH="342360" progId="Equation.AxMath">
                  <p:embed/>
                </p:oleObj>
              </mc:Choice>
              <mc:Fallback>
                <p:oleObj name="AxMath" r:id="rId7" imgW="4158000" imgH="342360" progId="Equation.AxMath">
                  <p:embed/>
                  <p:pic>
                    <p:nvPicPr>
                      <p:cNvPr id="4" name="对象 3"/>
                      <p:cNvPicPr/>
                      <p:nvPr/>
                    </p:nvPicPr>
                    <p:blipFill>
                      <a:blip r:embed="rId8"/>
                      <a:stretch>
                        <a:fillRect/>
                      </a:stretch>
                    </p:blipFill>
                    <p:spPr>
                      <a:xfrm>
                        <a:off x="2292368" y="5903806"/>
                        <a:ext cx="7607263" cy="627403"/>
                      </a:xfrm>
                      <a:prstGeom prst="rect">
                        <a:avLst/>
                      </a:prstGeom>
                    </p:spPr>
                  </p:pic>
                </p:oleObj>
              </mc:Fallback>
            </mc:AlternateContent>
          </a:graphicData>
        </a:graphic>
      </p:graphicFrame>
      <p:sp>
        <p:nvSpPr>
          <p:cNvPr id="3" name="Rectangle 315">
            <a:extLst>
              <a:ext uri="{FF2B5EF4-FFF2-40B4-BE49-F238E27FC236}">
                <a16:creationId xmlns:a16="http://schemas.microsoft.com/office/drawing/2014/main" xmlns="" id="{24AD958F-05F3-4B5C-A3F5-7BF242144542}"/>
              </a:ext>
            </a:extLst>
          </p:cNvPr>
          <p:cNvSpPr>
            <a:spLocks noChangeArrowheads="1"/>
          </p:cNvSpPr>
          <p:nvPr/>
        </p:nvSpPr>
        <p:spPr bwMode="auto">
          <a:xfrm>
            <a:off x="4756935" y="473338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xmlns="" id="{02B193A8-64DB-4B53-A753-C9D302A76E9F}"/>
              </a:ext>
            </a:extLst>
          </p:cNvPr>
          <p:cNvGraphicFramePr>
            <a:graphicFrameLocks noChangeAspect="1"/>
          </p:cNvGraphicFramePr>
          <p:nvPr>
            <p:extLst>
              <p:ext uri="{D42A27DB-BD31-4B8C-83A1-F6EECF244321}">
                <p14:modId xmlns:p14="http://schemas.microsoft.com/office/powerpoint/2010/main" val="2966598375"/>
              </p:ext>
            </p:extLst>
          </p:nvPr>
        </p:nvGraphicFramePr>
        <p:xfrm>
          <a:off x="4935038" y="4796044"/>
          <a:ext cx="2321921" cy="578354"/>
        </p:xfrm>
        <a:graphic>
          <a:graphicData uri="http://schemas.openxmlformats.org/presentationml/2006/ole">
            <mc:AlternateContent xmlns:mc="http://schemas.openxmlformats.org/markup-compatibility/2006">
              <mc:Choice xmlns:v="urn:schemas-microsoft-com:vml" Requires="v">
                <p:oleObj spid="_x0000_s7549" name="AxMath" r:id="rId9" imgW="1718604" imgH="431727" progId="Equation.AxMath">
                  <p:embed/>
                </p:oleObj>
              </mc:Choice>
              <mc:Fallback>
                <p:oleObj name="AxMath" r:id="rId9" imgW="1718604" imgH="431727" progId="Equation.AxMath">
                  <p:embed/>
                  <p:pic>
                    <p:nvPicPr>
                      <p:cNvPr id="0" name="Object 3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35038" y="4796044"/>
                        <a:ext cx="2321921" cy="578354"/>
                      </a:xfrm>
                      <a:prstGeom prst="rect">
                        <a:avLst/>
                      </a:prstGeom>
                      <a:noFill/>
                    </p:spPr>
                  </p:pic>
                </p:oleObj>
              </mc:Fallback>
            </mc:AlternateContent>
          </a:graphicData>
        </a:graphic>
      </p:graphicFrame>
    </p:spTree>
    <p:extLst>
      <p:ext uri="{BB962C8B-B14F-4D97-AF65-F5344CB8AC3E}">
        <p14:creationId xmlns:p14="http://schemas.microsoft.com/office/powerpoint/2010/main" val="42769437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a:extLst>
              <a:ext uri="{FF2B5EF4-FFF2-40B4-BE49-F238E27FC236}">
                <a16:creationId xmlns:a16="http://schemas.microsoft.com/office/drawing/2014/main" xmlns="" id="{BF74F1FE-7DAD-4E17-BE6B-B29EDC6A90C0}"/>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xmlns=""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则我们可以得到总时间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Then, we can calculate the total time spent by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那么整个登机过程的时间为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And the total time of boarding is: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xmlns="">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310829679"/>
              </p:ext>
            </p:extLst>
          </p:nvPr>
        </p:nvGraphicFramePr>
        <p:xfrm>
          <a:off x="1890713" y="3040561"/>
          <a:ext cx="8410575" cy="927100"/>
        </p:xfrm>
        <a:graphic>
          <a:graphicData uri="http://schemas.openxmlformats.org/presentationml/2006/ole">
            <mc:AlternateContent xmlns:mc="http://schemas.openxmlformats.org/markup-compatibility/2006">
              <mc:Choice xmlns:v="urn:schemas-microsoft-com:vml" Requires="v">
                <p:oleObj spid="_x0000_s11574" name="AxMath" r:id="rId5" imgW="5991840" imgH="662760" progId="Equation.AxMath">
                  <p:embed/>
                </p:oleObj>
              </mc:Choice>
              <mc:Fallback>
                <p:oleObj name="AxMath" r:id="rId5" imgW="5991840" imgH="662760" progId="Equation.AxMath">
                  <p:embed/>
                  <p:pic>
                    <p:nvPicPr>
                      <p:cNvPr id="2" name="对象 1"/>
                      <p:cNvPicPr/>
                      <p:nvPr/>
                    </p:nvPicPr>
                    <p:blipFill>
                      <a:blip r:embed="rId6"/>
                      <a:stretch>
                        <a:fillRect/>
                      </a:stretch>
                    </p:blipFill>
                    <p:spPr>
                      <a:xfrm>
                        <a:off x="1890713" y="3040561"/>
                        <a:ext cx="8410575" cy="9271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047890226"/>
              </p:ext>
            </p:extLst>
          </p:nvPr>
        </p:nvGraphicFramePr>
        <p:xfrm>
          <a:off x="5239265" y="4565057"/>
          <a:ext cx="1713471" cy="434470"/>
        </p:xfrm>
        <a:graphic>
          <a:graphicData uri="http://schemas.openxmlformats.org/presentationml/2006/ole">
            <mc:AlternateContent xmlns:mc="http://schemas.openxmlformats.org/markup-compatibility/2006">
              <mc:Choice xmlns:v="urn:schemas-microsoft-com:vml" Requires="v">
                <p:oleObj spid="_x0000_s11575" name="AxMath" r:id="rId7" imgW="1114200" imgH="282960" progId="Equation.AxMath">
                  <p:embed/>
                </p:oleObj>
              </mc:Choice>
              <mc:Fallback>
                <p:oleObj name="AxMath" r:id="rId7" imgW="1114200" imgH="282960" progId="Equation.AxMath">
                  <p:embed/>
                  <p:pic>
                    <p:nvPicPr>
                      <p:cNvPr id="8" name="对象 7"/>
                      <p:cNvPicPr/>
                      <p:nvPr/>
                    </p:nvPicPr>
                    <p:blipFill>
                      <a:blip r:embed="rId8"/>
                      <a:stretch>
                        <a:fillRect/>
                      </a:stretch>
                    </p:blipFill>
                    <p:spPr>
                      <a:xfrm>
                        <a:off x="5239265" y="4565057"/>
                        <a:ext cx="1713471" cy="434470"/>
                      </a:xfrm>
                      <a:prstGeom prst="rect">
                        <a:avLst/>
                      </a:prstGeom>
                    </p:spPr>
                  </p:pic>
                </p:oleObj>
              </mc:Fallback>
            </mc:AlternateContent>
          </a:graphicData>
        </a:graphic>
      </p:graphicFrame>
    </p:spTree>
    <p:extLst>
      <p:ext uri="{BB962C8B-B14F-4D97-AF65-F5344CB8AC3E}">
        <p14:creationId xmlns:p14="http://schemas.microsoft.com/office/powerpoint/2010/main" val="3010849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xmlns=""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xmlns=""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“并行性”的定义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definition of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i="1"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提出背景</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Background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qualitative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希望让更多的单元格过道被占用（即有乘客在其中放行李），使得系统的效率得到提升</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hope that more aisle cells are occupied (meaning that there are passengers stowing luggage in that cell), thereby enhancing boarding efficiency.</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我们对于并行性的定义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简言之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过道占有率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occupation rate in brief</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假设过道中被占有的单元格数量为</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𝑠</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，总单元格数为</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Suppose there are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𝑠</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cells occupied in total and a total of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cells.</a:t>
                </a:r>
              </a:p>
              <a:p>
                <a:endParaRPr lang="zh-CN" altLang="en-US" sz="1500" dirty="0"/>
              </a:p>
            </p:txBody>
          </p:sp>
        </mc:Choice>
        <mc:Fallback xmlns="">
          <p:sp>
            <p:nvSpPr>
              <p:cNvPr id="4" name="内容占位符 3">
                <a:extLst>
                  <a:ext uri="{FF2B5EF4-FFF2-40B4-BE49-F238E27FC236}">
                    <a16:creationId xmlns:a16="http://schemas.microsoft.com/office/drawing/2014/main" id="{B21A5DC9-2913-4FF9-AB87-02847AEF89C1}"/>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733898398"/>
              </p:ext>
            </p:extLst>
          </p:nvPr>
        </p:nvGraphicFramePr>
        <p:xfrm>
          <a:off x="4232684" y="6236447"/>
          <a:ext cx="3726630" cy="621553"/>
        </p:xfrm>
        <a:graphic>
          <a:graphicData uri="http://schemas.openxmlformats.org/presentationml/2006/ole">
            <mc:AlternateContent xmlns:mc="http://schemas.openxmlformats.org/markup-compatibility/2006">
              <mc:Choice xmlns:v="urn:schemas-microsoft-com:vml" Requires="v">
                <p:oleObj spid="_x0000_s8359" name="AxMath" r:id="rId5" imgW="2198160" imgH="366120" progId="Equation.AxMath">
                  <p:embed/>
                </p:oleObj>
              </mc:Choice>
              <mc:Fallback>
                <p:oleObj name="AxMath" r:id="rId5" imgW="2198160" imgH="366120" progId="Equation.AxMath">
                  <p:embed/>
                  <p:pic>
                    <p:nvPicPr>
                      <p:cNvPr id="2" name="对象 1"/>
                      <p:cNvPicPr/>
                      <p:nvPr/>
                    </p:nvPicPr>
                    <p:blipFill>
                      <a:blip r:embed="rId6"/>
                      <a:stretch>
                        <a:fillRect/>
                      </a:stretch>
                    </p:blipFill>
                    <p:spPr>
                      <a:xfrm>
                        <a:off x="4232684" y="6236447"/>
                        <a:ext cx="3726630" cy="621553"/>
                      </a:xfrm>
                      <a:prstGeom prst="rect">
                        <a:avLst/>
                      </a:prstGeom>
                    </p:spPr>
                  </p:pic>
                </p:oleObj>
              </mc:Fallback>
            </mc:AlternateContent>
          </a:graphicData>
        </a:graphic>
      </p:graphicFrame>
    </p:spTree>
    <p:extLst>
      <p:ext uri="{BB962C8B-B14F-4D97-AF65-F5344CB8AC3E}">
        <p14:creationId xmlns:p14="http://schemas.microsoft.com/office/powerpoint/2010/main" val="31582925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xmlns=""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xmlns=""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“模型基础”</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（半定量分析）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endParaRPr lang="zh-CN" altLang="en-US" sz="1500"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9593" y="3401067"/>
            <a:ext cx="8632814" cy="3094326"/>
          </a:xfrm>
          <a:prstGeom prst="rect">
            <a:avLst/>
          </a:prstGeom>
        </p:spPr>
      </p:pic>
    </p:spTree>
    <p:extLst>
      <p:ext uri="{BB962C8B-B14F-4D97-AF65-F5344CB8AC3E}">
        <p14:creationId xmlns:p14="http://schemas.microsoft.com/office/powerpoint/2010/main" val="40553606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xmlns=""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xmlns="" id="{B21A5DC9-2913-4FF9-AB87-02847AEF89C1}"/>
              </a:ext>
            </a:extLst>
          </p:cNvPr>
          <p:cNvSpPr>
            <a:spLocks noGrp="1"/>
          </p:cNvSpPr>
          <p:nvPr>
            <p:ph idx="1"/>
          </p:nvPr>
        </p:nvSpPr>
        <p:spPr>
          <a:xfrm>
            <a:off x="818713" y="2222287"/>
            <a:ext cx="10554574" cy="3636511"/>
          </a:xfrm>
        </p:spPr>
        <p:txBody>
          <a:bodyPr anchor="t">
            <a:noAutofit/>
          </a:bodyPr>
          <a:lstStyle/>
          <a:p>
            <a:pPr marL="0" indent="0" algn="ctr">
              <a:spcBef>
                <a:spcPts val="600"/>
              </a:spcBef>
              <a:buClr>
                <a:srgbClr val="110087"/>
              </a:buClr>
              <a:buSzPct val="88000"/>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数学推导</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（全定量分析）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Mathematical deduction (quantitative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（满格的最优性）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Claim 1 (the optimality of all cells being occupied)</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该结论从另一方面也验证了本模型的正确性。</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claim, on the other hand, also justified our model.</a:t>
            </a:r>
          </a:p>
          <a:p>
            <a:pPr marL="1657350" lvl="3"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调整法结合理想状态分析</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adjustment method &amp; analysis on idealistic circumstances</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将会在之后的多机型部分出现。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Claim 2 will appear later in the TETA and Flying Wing part.</a:t>
            </a:r>
          </a:p>
          <a:p>
            <a:endParaRPr lang="zh-CN" altLang="en-US" sz="1500" dirty="0"/>
          </a:p>
        </p:txBody>
      </p:sp>
      <p:pic>
        <p:nvPicPr>
          <p:cNvPr id="5" name="内容占位符 11">
            <a:extLst>
              <a:ext uri="{FF2B5EF4-FFF2-40B4-BE49-F238E27FC236}">
                <a16:creationId xmlns:a16="http://schemas.microsoft.com/office/drawing/2014/main" xmlns="" id="{493C1976-DF83-48BE-84DE-FC1B4ECCEC3E}"/>
              </a:ext>
            </a:extLst>
          </p:cNvPr>
          <p:cNvPicPr>
            <a:picLocks noChangeAspect="1"/>
          </p:cNvPicPr>
          <p:nvPr/>
        </p:nvPicPr>
        <p:blipFill>
          <a:blip r:embed="rId3"/>
          <a:stretch>
            <a:fillRect/>
          </a:stretch>
        </p:blipFill>
        <p:spPr>
          <a:xfrm>
            <a:off x="7564583" y="3687943"/>
            <a:ext cx="4627418" cy="3170057"/>
          </a:xfrm>
          <a:prstGeom prst="rect">
            <a:avLst/>
          </a:prstGeom>
          <a:effectLst>
            <a:outerShdw blurRad="50800" dir="14400000">
              <a:srgbClr val="000000">
                <a:alpha val="40000"/>
              </a:srgbClr>
            </a:outerShdw>
          </a:effectLst>
        </p:spPr>
      </p:pic>
      <p:cxnSp>
        <p:nvCxnSpPr>
          <p:cNvPr id="6" name="直接箭头连接符 5"/>
          <p:cNvCxnSpPr/>
          <p:nvPr/>
        </p:nvCxnSpPr>
        <p:spPr>
          <a:xfrm flipH="1">
            <a:off x="8323118" y="2970241"/>
            <a:ext cx="1256098" cy="1070301"/>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7997834" y="2401117"/>
            <a:ext cx="4099031" cy="553998"/>
          </a:xfrm>
          <a:prstGeom prst="rect">
            <a:avLst/>
          </a:prstGeom>
          <a:noFill/>
          <a:ln w="28575">
            <a:solidFill>
              <a:srgbClr val="13009C"/>
            </a:solidFill>
          </a:ln>
        </p:spPr>
        <p:txBody>
          <a:bodyPr wrap="square" rtlCol="0">
            <a:spAutoFit/>
          </a:bodyPr>
          <a:lstStyle/>
          <a:p>
            <a:r>
              <a:rPr lang="zh-CN" altLang="en-US" sz="1500" dirty="0">
                <a:latin typeface="宋体" panose="02010600030101010101" pitchFamily="2" charset="-122"/>
                <a:ea typeface="宋体" panose="02010600030101010101" pitchFamily="2" charset="-122"/>
              </a:rPr>
              <a:t>论文所言的具体数学过程我们将</a:t>
            </a:r>
            <a:r>
              <a:rPr lang="zh-CN" altLang="en-US" sz="1500" b="1" dirty="0">
                <a:latin typeface="宋体" panose="02010600030101010101" pitchFamily="2" charset="-122"/>
                <a:ea typeface="宋体" panose="02010600030101010101" pitchFamily="2" charset="-122"/>
              </a:rPr>
              <a:t>不再赘述</a:t>
            </a:r>
            <a:r>
              <a:rPr lang="zh-CN" altLang="en-US" sz="1500" dirty="0">
                <a:latin typeface="宋体" panose="02010600030101010101" pitchFamily="2" charset="-122"/>
                <a:ea typeface="宋体" panose="02010600030101010101" pitchFamily="2" charset="-122"/>
              </a:rPr>
              <a:t>。</a:t>
            </a:r>
            <a:endParaRPr lang="en-US" altLang="zh-CN" sz="1500" dirty="0">
              <a:latin typeface="宋体" panose="02010600030101010101" pitchFamily="2" charset="-122"/>
              <a:ea typeface="宋体" panose="02010600030101010101" pitchFamily="2" charset="-122"/>
            </a:endParaRPr>
          </a:p>
          <a:p>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We’ll not elaborate on the essay-based strict proof.</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33897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a:extLst>
              <a:ext uri="{FF2B5EF4-FFF2-40B4-BE49-F238E27FC236}">
                <a16:creationId xmlns:a16="http://schemas.microsoft.com/office/drawing/2014/main" xmlns="" id="{53FAD796-229C-4B2F-BC76-D6C30F14D18C}"/>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离机与登机的关联</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Relationship Between Boarding 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Disembarking</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xmlns="" id="{89AF4148-4CBF-443B-9E2E-A7A790085AA6}"/>
              </a:ext>
            </a:extLst>
          </p:cNvPr>
          <p:cNvSpPr>
            <a:spLocks noGrp="1"/>
          </p:cNvSpPr>
          <p:nvPr>
            <p:ph idx="1"/>
          </p:nvPr>
        </p:nvSpPr>
        <p:spPr>
          <a:xfrm>
            <a:off x="818712" y="2222287"/>
            <a:ext cx="5270361" cy="4188525"/>
          </a:xfrm>
        </p:spPr>
        <p:txBody>
          <a:bodyPr anchor="t">
            <a:noAutofit/>
          </a:bodyPr>
          <a:lstStyle/>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对于每名乘客来说，其离机过程就是其登机过程的</a:t>
            </a:r>
            <a:r>
              <a:rPr lang="zh-CN" altLang="en-US" sz="1500" b="1" dirty="0">
                <a:latin typeface="宋体" panose="02010600030101010101" pitchFamily="2" charset="-122"/>
                <a:ea typeface="宋体" panose="02010600030101010101" pitchFamily="2" charset="-122"/>
              </a:rPr>
              <a:t>逆过程</a:t>
            </a:r>
            <a:r>
              <a:rPr lang="zh-CN" altLang="en-US" sz="1500" dirty="0">
                <a:latin typeface="宋体" panose="02010600030101010101" pitchFamily="2" charset="-122"/>
                <a:ea typeface="宋体" panose="02010600030101010101" pitchFamily="2" charset="-122"/>
              </a:rPr>
              <a:t>。</a:t>
            </a:r>
            <a:endParaRPr lang="en-US" altLang="zh-CN" sz="1500" dirty="0">
              <a:latin typeface="Times New Roman" panose="02020603050405020304" pitchFamily="18" charset="0"/>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For each passenger, the disembarking process is </a:t>
            </a:r>
            <a:r>
              <a:rPr lang="en-US" altLang="zh-CN" sz="1500" b="1" dirty="0">
                <a:latin typeface="Times New Roman" panose="02020603050405020304" pitchFamily="18" charset="0"/>
                <a:cs typeface="Times New Roman" panose="02020603050405020304" pitchFamily="18" charset="0"/>
              </a:rPr>
              <a:t>the reverse </a:t>
            </a:r>
            <a:r>
              <a:rPr lang="en-US" altLang="zh-CN" sz="1500" dirty="0">
                <a:latin typeface="Times New Roman" panose="02020603050405020304" pitchFamily="18" charset="0"/>
                <a:cs typeface="Times New Roman" panose="02020603050405020304" pitchFamily="18" charset="0"/>
              </a:rPr>
              <a:t>of the boarding process.</a:t>
            </a:r>
          </a:p>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让过道尽量被占用，以达到</a:t>
            </a:r>
            <a:r>
              <a:rPr lang="zh-CN" altLang="en-US" sz="1500" b="1" dirty="0">
                <a:latin typeface="宋体" panose="02010600030101010101" pitchFamily="2" charset="-122"/>
                <a:ea typeface="宋体" panose="02010600030101010101" pitchFamily="2" charset="-122"/>
              </a:rPr>
              <a:t>最高的并行性</a:t>
            </a:r>
            <a:r>
              <a:rPr lang="zh-CN" altLang="en-US" sz="1500" dirty="0">
                <a:latin typeface="宋体" panose="02010600030101010101" pitchFamily="2" charset="-122"/>
                <a:ea typeface="宋体" panose="02010600030101010101" pitchFamily="2" charset="-122"/>
              </a:rPr>
              <a:t>。</a:t>
            </a:r>
            <a:endParaRPr lang="en-US" altLang="zh-CN" sz="1500" dirty="0">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The aisles are maximally </a:t>
            </a:r>
            <a:r>
              <a:rPr lang="en-US" altLang="zh-CN" sz="1500" dirty="0" err="1">
                <a:latin typeface="Times New Roman" panose="02020603050405020304" pitchFamily="18" charset="0"/>
                <a:cs typeface="Times New Roman" panose="02020603050405020304" pitchFamily="18" charset="0"/>
              </a:rPr>
              <a:t>utilised</a:t>
            </a:r>
            <a:r>
              <a:rPr lang="en-US" altLang="zh-CN" sz="1500" dirty="0">
                <a:latin typeface="Times New Roman" panose="02020603050405020304" pitchFamily="18" charset="0"/>
                <a:cs typeface="Times New Roman" panose="02020603050405020304" pitchFamily="18" charset="0"/>
              </a:rPr>
              <a:t> in terms of </a:t>
            </a:r>
            <a:r>
              <a:rPr lang="en-US" altLang="zh-CN" sz="1500" b="1"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a:t>
            </a:r>
          </a:p>
          <a:p>
            <a:pPr>
              <a:buClr>
                <a:srgbClr val="110087"/>
              </a:buClr>
              <a:buSzPct val="88000"/>
              <a:buFont typeface="Wingdings" panose="05000000000000000000" pitchFamily="2" charset="2"/>
              <a:buChar char="p"/>
            </a:pPr>
            <a:r>
              <a:rPr lang="zh-CN" altLang="en-US" sz="1500" b="1" dirty="0">
                <a:latin typeface="宋体" panose="02010600030101010101" pitchFamily="2" charset="-122"/>
                <a:ea typeface="宋体" panose="02010600030101010101" pitchFamily="2" charset="-122"/>
                <a:cs typeface="Times New Roman" panose="02020603050405020304" pitchFamily="18" charset="0"/>
              </a:rPr>
              <a:t>不存在让位的可能</a:t>
            </a:r>
            <a:r>
              <a:rPr lang="zh-CN" altLang="en-US" sz="1500" dirty="0">
                <a:latin typeface="宋体" panose="02010600030101010101" pitchFamily="2" charset="-122"/>
                <a:ea typeface="宋体" panose="02010600030101010101" pitchFamily="2" charset="-122"/>
                <a:cs typeface="Times New Roman" panose="02020603050405020304" pitchFamily="18" charset="0"/>
              </a:rPr>
              <a:t>（因为走廊被堵住），简单的从外到内。</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There’s </a:t>
            </a:r>
            <a:r>
              <a:rPr lang="en-US" altLang="zh-CN" sz="1500" b="1" dirty="0">
                <a:latin typeface="Times New Roman" panose="02020603050405020304" pitchFamily="18" charset="0"/>
                <a:cs typeface="Times New Roman" panose="02020603050405020304" pitchFamily="18" charset="0"/>
              </a:rPr>
              <a:t>no possibility of offering cells</a:t>
            </a:r>
            <a:r>
              <a:rPr lang="en-US" altLang="zh-CN" sz="1500" dirty="0">
                <a:latin typeface="Times New Roman" panose="02020603050405020304" pitchFamily="18" charset="0"/>
                <a:cs typeface="Times New Roman" panose="02020603050405020304" pitchFamily="18" charset="0"/>
              </a:rPr>
              <a:t>, for the aisle is blocked when passengers are getting the luggage out.</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乘客以理想方式排队，并行性高于登机，</a:t>
            </a:r>
            <a:r>
              <a:rPr lang="zh-CN" altLang="en-US" sz="1500" b="1" dirty="0">
                <a:latin typeface="宋体" panose="02010600030101010101" pitchFamily="2" charset="-122"/>
                <a:ea typeface="宋体" panose="02010600030101010101" pitchFamily="2" charset="-122"/>
                <a:cs typeface="Times New Roman" panose="02020603050405020304" pitchFamily="18" charset="0"/>
              </a:rPr>
              <a:t>所需时间会短于登机</a:t>
            </a:r>
            <a:r>
              <a:rPr lang="zh-CN" altLang="en-US" sz="1500" dirty="0">
                <a:latin typeface="宋体" panose="02010600030101010101" pitchFamily="2" charset="-122"/>
                <a:ea typeface="宋体" panose="02010600030101010101" pitchFamily="2" charset="-122"/>
                <a:cs typeface="Times New Roman" panose="02020603050405020304" pitchFamily="18" charset="0"/>
              </a:rPr>
              <a:t>。</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Passengers queue as the ideal way, having higher </a:t>
            </a:r>
            <a:r>
              <a:rPr lang="en-US" altLang="zh-CN" sz="1500"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 than boarding. Therefore</a:t>
            </a:r>
            <a:r>
              <a:rPr lang="en-US" altLang="zh-CN" sz="1500" b="1" dirty="0">
                <a:latin typeface="Times New Roman" panose="02020603050405020304" pitchFamily="18" charset="0"/>
                <a:cs typeface="Times New Roman" panose="02020603050405020304" pitchFamily="18" charset="0"/>
              </a:rPr>
              <a:t>, the time needed is shorter than boarding</a:t>
            </a:r>
            <a:r>
              <a:rPr lang="en-US" altLang="zh-CN" sz="1500" dirty="0">
                <a:latin typeface="Times New Roman" panose="02020603050405020304" pitchFamily="18" charset="0"/>
                <a:cs typeface="Times New Roman" panose="02020603050405020304" pitchFamily="18" charset="0"/>
              </a:rPr>
              <a:t>.</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073" y="2222287"/>
            <a:ext cx="5889525" cy="3710922"/>
          </a:xfrm>
          <a:prstGeom prst="rect">
            <a:avLst/>
          </a:prstGeom>
        </p:spPr>
      </p:pic>
      <p:sp>
        <p:nvSpPr>
          <p:cNvPr id="4" name="文本框 3"/>
          <p:cNvSpPr txBox="1"/>
          <p:nvPr/>
        </p:nvSpPr>
        <p:spPr>
          <a:xfrm>
            <a:off x="6958395" y="6032938"/>
            <a:ext cx="4150881" cy="523220"/>
          </a:xfrm>
          <a:prstGeom prst="rect">
            <a:avLst/>
          </a:prstGeom>
          <a:noFill/>
        </p:spPr>
        <p:txBody>
          <a:bodyPr wrap="square" rtlCol="0">
            <a:spAutoFit/>
          </a:bodyPr>
          <a:lstStyle/>
          <a:p>
            <a:pPr algn="ctr"/>
            <a:r>
              <a:rPr lang="zh-CN" altLang="en-US" sz="1400" b="1" dirty="0">
                <a:solidFill>
                  <a:srgbClr val="0F007B"/>
                </a:solidFill>
              </a:rPr>
              <a:t>图 最优离机方案</a:t>
            </a:r>
            <a:endParaRPr lang="en-US" altLang="zh-CN" sz="1400" b="1" dirty="0">
              <a:solidFill>
                <a:srgbClr val="0F007B"/>
              </a:solidFill>
            </a:endParaRPr>
          </a:p>
          <a:p>
            <a:pPr algn="ctr"/>
            <a:r>
              <a:rPr lang="en-US" altLang="zh-CN" sz="1400" b="1" dirty="0">
                <a:solidFill>
                  <a:srgbClr val="0F007B"/>
                </a:solidFill>
              </a:rPr>
              <a:t>Fig. The optimal disembarking strategy</a:t>
            </a:r>
            <a:endParaRPr lang="zh-CN" altLang="en-US" sz="1400" b="1" dirty="0">
              <a:solidFill>
                <a:srgbClr val="0F007B"/>
              </a:solidFill>
            </a:endParaRPr>
          </a:p>
        </p:txBody>
      </p:sp>
    </p:spTree>
    <p:extLst>
      <p:ext uri="{BB962C8B-B14F-4D97-AF65-F5344CB8AC3E}">
        <p14:creationId xmlns:p14="http://schemas.microsoft.com/office/powerpoint/2010/main" val="19665745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3">
            <a:extLst>
              <a:ext uri="{FF2B5EF4-FFF2-40B4-BE49-F238E27FC236}">
                <a16:creationId xmlns:a16="http://schemas.microsoft.com/office/drawing/2014/main" xmlns="" id="{016BC7E1-BEF4-438F-B6B9-EDB6F6E327D3}"/>
              </a:ext>
            </a:extLst>
          </p:cNvPr>
          <p:cNvSpPr>
            <a:spLocks noGrp="1"/>
          </p:cNvSpPr>
          <p:nvPr>
            <p:ph type="title"/>
          </p:nvPr>
        </p:nvSpPr>
        <p:spPr/>
        <p:txBody>
          <a:bodyPr anchor="b">
            <a:noAutofit/>
          </a:bodyPr>
          <a:lstStyle/>
          <a:p>
            <a:r>
              <a:rPr lang="zh-CN" altLang="en-US" dirty="0">
                <a:solidFill>
                  <a:srgbClr val="FFFFFF"/>
                </a:solidFill>
                <a:latin typeface="Times New Roman" panose="02020603050405020304" pitchFamily="18" charset="0"/>
                <a:cs typeface="Times New Roman" panose="02020603050405020304" pitchFamily="18" charset="0"/>
              </a:rPr>
              <a:t>满意度指数</a:t>
            </a:r>
            <a:r>
              <a:rPr lang="en-US" altLang="zh-CN" dirty="0">
                <a:solidFill>
                  <a:srgbClr val="FFFFFF"/>
                </a:solidFill>
                <a:latin typeface="Times New Roman" panose="02020603050405020304" pitchFamily="18" charset="0"/>
                <a:cs typeface="Times New Roman" panose="02020603050405020304" pitchFamily="18" charset="0"/>
              </a:rPr>
              <a:t/>
            </a:r>
            <a:br>
              <a:rPr lang="en-US" altLang="zh-CN" dirty="0">
                <a:solidFill>
                  <a:srgbClr val="FFFFFF"/>
                </a:solidFill>
                <a:latin typeface="Times New Roman" panose="02020603050405020304" pitchFamily="18" charset="0"/>
                <a:cs typeface="Times New Roman" panose="02020603050405020304" pitchFamily="18" charset="0"/>
              </a:rPr>
            </a:br>
            <a:r>
              <a:rPr lang="en-US" altLang="zh-CN" sz="2000" dirty="0">
                <a:solidFill>
                  <a:srgbClr val="FFFFFF"/>
                </a:solidFill>
                <a:latin typeface="Times New Roman" panose="02020603050405020304" pitchFamily="18" charset="0"/>
                <a:cs typeface="Times New Roman" panose="02020603050405020304" pitchFamily="18" charset="0"/>
              </a:rPr>
              <a:t>Satisfaction Index</a:t>
            </a:r>
            <a:endParaRPr lang="zh-CN" altLang="en-US" sz="2000" dirty="0">
              <a:solidFill>
                <a:srgbClr val="FFFFFF"/>
              </a:solidFill>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xmlns="" id="{AA22997E-BB00-4546-B738-DEBD06CBE910}"/>
              </a:ext>
            </a:extLst>
          </p:cNvPr>
          <p:cNvSpPr>
            <a:spLocks noGrp="1"/>
          </p:cNvSpPr>
          <p:nvPr>
            <p:ph idx="1"/>
          </p:nvPr>
        </p:nvSpPr>
        <p:spPr>
          <a:xfrm>
            <a:off x="527309" y="2222287"/>
            <a:ext cx="5501702" cy="4727153"/>
          </a:xfrm>
        </p:spPr>
        <p:txBody>
          <a:bodyPr anchor="t">
            <a:noAutofit/>
          </a:bodyPr>
          <a:lstStyle/>
          <a:p>
            <a:pPr>
              <a:buClr>
                <a:srgbClr val="110087"/>
              </a:buClr>
              <a:buSzPct val="88000"/>
              <a:buFont typeface="Wingdings" panose="05000000000000000000" pitchFamily="2" charset="2"/>
              <a:buChar char="p"/>
            </a:pPr>
            <a:r>
              <a:rPr lang="zh-CN" altLang="en-US" sz="1500" b="1" dirty="0">
                <a:solidFill>
                  <a:srgbClr val="0F007B"/>
                </a:solidFill>
                <a:ea typeface="宋体" panose="02010600030101010101" pitchFamily="2" charset="-122"/>
              </a:rPr>
              <a:t>衡量乘客的不满意度</a:t>
            </a:r>
            <a:r>
              <a:rPr lang="zh-CN" altLang="en-US" sz="1500" b="1" dirty="0">
                <a:solidFill>
                  <a:srgbClr val="0F007B"/>
                </a:solidFill>
                <a:latin typeface="宋体" panose="02010600030101010101" pitchFamily="2" charset="-122"/>
                <a:ea typeface="宋体" panose="02010600030101010101" pitchFamily="2" charset="-122"/>
              </a:rPr>
              <a:t>。</a:t>
            </a:r>
            <a:endParaRPr lang="en-US" altLang="zh-CN" sz="1500" b="1" dirty="0">
              <a:solidFill>
                <a:srgbClr val="0F007B"/>
              </a:solidFill>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b="1" dirty="0">
                <a:solidFill>
                  <a:srgbClr val="0F007B"/>
                </a:solidFill>
                <a:latin typeface="Times New Roman" panose="02020603050405020304" pitchFamily="18" charset="0"/>
                <a:cs typeface="Times New Roman" panose="02020603050405020304" pitchFamily="18" charset="0"/>
              </a:rPr>
              <a:t>Measures the dissatisfaction of passengers.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排队时间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Queuing time</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让座时间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Time offering seats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同一排内乘客登机时间的标准差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standard variance of the boarding time of the passengers in the same row</a:t>
            </a:r>
          </a:p>
          <a:p>
            <a:pPr lvl="2">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考虑家庭拆散问题</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families may be separated</a:t>
            </a:r>
          </a:p>
          <a:p>
            <a:pPr lvl="2">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论文中并未直接指明，特此标注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It was not directly shown in the essay, so we point this out for your reference.</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总不满意度是这三个因素的加权和，三个因素的权值分别是</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250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与</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10</a:t>
            </a: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total dissatisfaction is the weighted sum of the three factors, the weight respectively 1, 250 and 10.</a:t>
            </a:r>
          </a:p>
        </p:txBody>
      </p:sp>
      <p:sp>
        <p:nvSpPr>
          <p:cNvPr id="4" name="内容占位符 2">
            <a:extLst>
              <a:ext uri="{FF2B5EF4-FFF2-40B4-BE49-F238E27FC236}">
                <a16:creationId xmlns:a16="http://schemas.microsoft.com/office/drawing/2014/main" xmlns="" id="{E4E0C3EB-1768-4C67-B272-634C099FBE5D}"/>
              </a:ext>
            </a:extLst>
          </p:cNvPr>
          <p:cNvSpPr txBox="1">
            <a:spLocks/>
          </p:cNvSpPr>
          <p:nvPr/>
        </p:nvSpPr>
        <p:spPr>
          <a:xfrm>
            <a:off x="6095999" y="2222287"/>
            <a:ext cx="5848140" cy="3636511"/>
          </a:xfrm>
          <a:prstGeom prst="rect">
            <a:avLst/>
          </a:prstGeom>
          <a:effectLst>
            <a:outerShdw blurRad="50800" dir="14400000">
              <a:srgbClr val="000000">
                <a:alpha val="40000"/>
              </a:srgbClr>
            </a:outerShdw>
          </a:effectLst>
        </p:spPr>
        <p:txBody>
          <a:bodyPr vert="horz" lIns="91440" tIns="45720" rIns="91440" bIns="45720" rtlCol="0" anchor="t">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宋体" panose="02010600030101010101" pitchFamily="2" charset="-122"/>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宋体" panose="02010600030101010101" pitchFamily="2" charset="-122"/>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宋体" panose="02010600030101010101" pitchFamily="2" charset="-122"/>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Clr>
                <a:srgbClr val="110087"/>
              </a:buClr>
              <a:buSzPct val="88000"/>
              <a:buFont typeface="Wingdings" panose="05000000000000000000" pitchFamily="2" charset="2"/>
              <a:buChar char="p"/>
            </a:pPr>
            <a:r>
              <a:rPr lang="zh-CN" altLang="en-US" sz="1500" b="1" dirty="0">
                <a:solidFill>
                  <a:schemeClr val="accent1"/>
                </a:solidFill>
                <a:latin typeface="Times New Roman" panose="02020603050405020304" pitchFamily="18" charset="0"/>
                <a:ea typeface="+mj-ea"/>
                <a:cs typeface="Times New Roman" panose="02020603050405020304" pitchFamily="18" charset="0"/>
              </a:rPr>
              <a:t>为什么是</a:t>
            </a:r>
            <a:r>
              <a:rPr lang="en-US" altLang="zh-CN" sz="1500" b="1" dirty="0">
                <a:solidFill>
                  <a:schemeClr val="accent1"/>
                </a:solidFill>
                <a:latin typeface="Times New Roman" panose="02020603050405020304" pitchFamily="18" charset="0"/>
                <a:ea typeface="+mj-ea"/>
                <a:cs typeface="Times New Roman" panose="02020603050405020304" pitchFamily="18" charset="0"/>
              </a:rPr>
              <a:t>1</a:t>
            </a:r>
            <a:r>
              <a:rPr lang="zh-CN" altLang="en-US" sz="1500" b="1" dirty="0">
                <a:solidFill>
                  <a:schemeClr val="accent1"/>
                </a:solidFill>
                <a:latin typeface="Times New Roman" panose="02020603050405020304" pitchFamily="18" charset="0"/>
                <a:ea typeface="+mj-ea"/>
                <a:cs typeface="Times New Roman" panose="02020603050405020304" pitchFamily="18" charset="0"/>
              </a:rPr>
              <a:t>，</a:t>
            </a:r>
            <a:r>
              <a:rPr lang="en-US" altLang="zh-CN" sz="1500" b="1" dirty="0">
                <a:solidFill>
                  <a:schemeClr val="accent1"/>
                </a:solidFill>
                <a:latin typeface="Times New Roman" panose="02020603050405020304" pitchFamily="18" charset="0"/>
                <a:ea typeface="+mj-ea"/>
                <a:cs typeface="Times New Roman" panose="02020603050405020304" pitchFamily="18" charset="0"/>
              </a:rPr>
              <a:t>250</a:t>
            </a:r>
            <a:r>
              <a:rPr lang="zh-CN" altLang="en-US" sz="1500" b="1" dirty="0">
                <a:solidFill>
                  <a:schemeClr val="accent1"/>
                </a:solidFill>
                <a:latin typeface="Times New Roman" panose="02020603050405020304" pitchFamily="18" charset="0"/>
                <a:ea typeface="+mj-ea"/>
                <a:cs typeface="Times New Roman" panose="02020603050405020304" pitchFamily="18" charset="0"/>
              </a:rPr>
              <a:t>，</a:t>
            </a:r>
            <a:r>
              <a:rPr lang="en-US" altLang="zh-CN" sz="1500" b="1" dirty="0">
                <a:solidFill>
                  <a:schemeClr val="accent1"/>
                </a:solidFill>
                <a:latin typeface="Times New Roman" panose="02020603050405020304" pitchFamily="18" charset="0"/>
                <a:ea typeface="+mj-ea"/>
                <a:cs typeface="Times New Roman" panose="02020603050405020304" pitchFamily="18" charset="0"/>
              </a:rPr>
              <a:t>10</a:t>
            </a:r>
            <a:r>
              <a:rPr lang="zh-CN" altLang="en-US" sz="1500" b="1" dirty="0">
                <a:solidFill>
                  <a:schemeClr val="accent1"/>
                </a:solidFill>
                <a:latin typeface="Times New Roman" panose="02020603050405020304" pitchFamily="18" charset="0"/>
                <a:ea typeface="+mj-ea"/>
                <a:cs typeface="Times New Roman" panose="02020603050405020304" pitchFamily="18" charset="0"/>
              </a:rPr>
              <a:t>三个数？</a:t>
            </a:r>
            <a:endParaRPr lang="en-US" altLang="zh-CN" sz="1500" b="1" dirty="0">
              <a:solidFill>
                <a:schemeClr val="accent1"/>
              </a:solidFill>
              <a:latin typeface="Times New Roman" panose="02020603050405020304" pitchFamily="18" charset="0"/>
              <a:ea typeface="+mj-ea"/>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b="1" dirty="0">
                <a:solidFill>
                  <a:schemeClr val="accent1"/>
                </a:solidFill>
                <a:latin typeface="Times New Roman" panose="02020603050405020304" pitchFamily="18" charset="0"/>
                <a:ea typeface="+mj-ea"/>
                <a:cs typeface="Times New Roman" panose="02020603050405020304" pitchFamily="18" charset="0"/>
              </a:rPr>
              <a:t>Why 1, 250 and 10?</a:t>
            </a: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mj-ea"/>
                <a:cs typeface="Times New Roman" panose="02020603050405020304" pitchFamily="18" charset="0"/>
              </a:rPr>
              <a:t>1</a:t>
            </a:r>
            <a:r>
              <a:rPr lang="zh-CN" altLang="en-US" sz="1500" dirty="0">
                <a:latin typeface="Times New Roman" panose="02020603050405020304" pitchFamily="18" charset="0"/>
                <a:ea typeface="+mj-ea"/>
                <a:cs typeface="Times New Roman" panose="02020603050405020304" pitchFamily="18" charset="0"/>
              </a:rPr>
              <a:t>是为了标准化</a:t>
            </a:r>
            <a:endParaRPr lang="en-US" altLang="zh-CN" sz="15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mj-ea"/>
                <a:cs typeface="Times New Roman" panose="02020603050405020304" pitchFamily="18" charset="0"/>
              </a:rPr>
              <a:t>1 is for </a:t>
            </a:r>
            <a:r>
              <a:rPr lang="en-US" altLang="zh-CN" sz="1500" dirty="0" err="1">
                <a:latin typeface="Times New Roman" panose="02020603050405020304" pitchFamily="18" charset="0"/>
                <a:ea typeface="+mj-ea"/>
                <a:cs typeface="Times New Roman" panose="02020603050405020304" pitchFamily="18" charset="0"/>
              </a:rPr>
              <a:t>standardisation</a:t>
            </a:r>
            <a:endParaRPr lang="en-US" altLang="zh-CN" sz="15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mj-ea"/>
                <a:cs typeface="Times New Roman" panose="02020603050405020304" pitchFamily="18" charset="0"/>
              </a:rPr>
              <a:t>统一量级并考察重要性</a:t>
            </a:r>
            <a:endParaRPr lang="en-US" altLang="zh-CN" sz="15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mj-ea"/>
                <a:cs typeface="Times New Roman" panose="02020603050405020304" pitchFamily="18" charset="0"/>
              </a:rPr>
              <a:t>Unite magnitudes &amp; importance</a:t>
            </a:r>
          </a:p>
          <a:p>
            <a:pPr lvl="2">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mj-ea"/>
                <a:cs typeface="Times New Roman" panose="02020603050405020304" pitchFamily="18" charset="0"/>
              </a:rPr>
              <a:t>较为统一的量级可以使最终的总满意指数综合这三项指标，而不是偏重其中某一项</a:t>
            </a:r>
            <a:endParaRPr lang="en-US" altLang="zh-CN" sz="1500" dirty="0">
              <a:latin typeface="Times New Roman" panose="02020603050405020304" pitchFamily="18" charset="0"/>
              <a:ea typeface="+mj-ea"/>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mj-ea"/>
                <a:cs typeface="Times New Roman" panose="02020603050405020304" pitchFamily="18" charset="0"/>
              </a:rPr>
              <a:t>Once united the magnitudes, the dissatisfaction index can rather </a:t>
            </a:r>
            <a:r>
              <a:rPr lang="en-US" altLang="zh-CN" sz="1500" i="1" dirty="0">
                <a:latin typeface="Times New Roman" panose="02020603050405020304" pitchFamily="18" charset="0"/>
                <a:ea typeface="+mj-ea"/>
                <a:cs typeface="Times New Roman" panose="02020603050405020304" pitchFamily="18" charset="0"/>
              </a:rPr>
              <a:t>equally</a:t>
            </a:r>
            <a:r>
              <a:rPr lang="en-US" altLang="zh-CN" sz="1500" dirty="0">
                <a:latin typeface="Times New Roman" panose="02020603050405020304" pitchFamily="18" charset="0"/>
                <a:ea typeface="+mj-ea"/>
                <a:cs typeface="Times New Roman" panose="02020603050405020304" pitchFamily="18" charset="0"/>
              </a:rPr>
              <a:t> reflect the three aspects of passengers’ satisfaction.</a:t>
            </a:r>
          </a:p>
        </p:txBody>
      </p:sp>
    </p:spTree>
    <p:extLst>
      <p:ext uri="{BB962C8B-B14F-4D97-AF65-F5344CB8AC3E}">
        <p14:creationId xmlns:p14="http://schemas.microsoft.com/office/powerpoint/2010/main" val="15182047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73381" y="-958281"/>
            <a:ext cx="12938760" cy="851916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FFFF"/>
                </a:solidFill>
              </a:ln>
              <a:solidFill>
                <a:srgbClr val="FFFFFF"/>
              </a:solidFill>
            </a:endParaRPr>
          </a:p>
        </p:txBody>
      </p:sp>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Content Placeholder 4">
            <a:extLst>
              <a:ext uri="{FF2B5EF4-FFF2-40B4-BE49-F238E27FC236}">
                <a16:creationId xmlns:a16="http://schemas.microsoft.com/office/drawing/2014/main" xmlns="" id="{30073591-40AC-2D47-B5A6-291022F1E03B}"/>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b="2813"/>
          <a:stretch/>
        </p:blipFill>
        <p:spPr>
          <a:xfrm>
            <a:off x="269840" y="190500"/>
            <a:ext cx="10124574" cy="5791200"/>
          </a:xfrm>
          <a:prstGeom prst="rect">
            <a:avLst/>
          </a:prstGeom>
        </p:spPr>
      </p:pic>
      <p:pic>
        <p:nvPicPr>
          <p:cNvPr id="17" name="图片 16"/>
          <p:cNvPicPr>
            <a:picLocks noChangeAspect="1"/>
          </p:cNvPicPr>
          <p:nvPr/>
        </p:nvPicPr>
        <p:blipFill rotWithShape="1">
          <a:blip r:embed="rId4" cstate="print">
            <a:extLst>
              <a:ext uri="{28A0092B-C50C-407E-A947-70E740481C1C}">
                <a14:useLocalDpi xmlns:a14="http://schemas.microsoft.com/office/drawing/2010/main" val="0"/>
              </a:ext>
            </a:extLst>
          </a:blip>
          <a:srcRect l="6324" t="-2844" r="79791" b="100000"/>
          <a:stretch/>
        </p:blipFill>
        <p:spPr>
          <a:xfrm>
            <a:off x="4561834" y="6693576"/>
            <a:ext cx="1203694" cy="101073"/>
          </a:xfrm>
          <a:custGeom>
            <a:avLst/>
            <a:gdLst>
              <a:gd name="connsiteX0" fmla="*/ 872098 w 1203694"/>
              <a:gd name="connsiteY0" fmla="*/ 0 h 101073"/>
              <a:gd name="connsiteX1" fmla="*/ 908674 w 1203694"/>
              <a:gd name="connsiteY1" fmla="*/ 6096 h 101073"/>
              <a:gd name="connsiteX2" fmla="*/ 969634 w 1203694"/>
              <a:gd name="connsiteY2" fmla="*/ 12192 h 101073"/>
              <a:gd name="connsiteX3" fmla="*/ 1006210 w 1203694"/>
              <a:gd name="connsiteY3" fmla="*/ 24384 h 101073"/>
              <a:gd name="connsiteX4" fmla="*/ 1085458 w 1203694"/>
              <a:gd name="connsiteY4" fmla="*/ 48768 h 101073"/>
              <a:gd name="connsiteX5" fmla="*/ 1158610 w 1203694"/>
              <a:gd name="connsiteY5" fmla="*/ 79248 h 101073"/>
              <a:gd name="connsiteX6" fmla="*/ 1176898 w 1203694"/>
              <a:gd name="connsiteY6" fmla="*/ 85344 h 101073"/>
              <a:gd name="connsiteX7" fmla="*/ 1193715 w 1203694"/>
              <a:gd name="connsiteY7" fmla="*/ 94463 h 101073"/>
              <a:gd name="connsiteX8" fmla="*/ 1203694 w 1203694"/>
              <a:gd name="connsiteY8" fmla="*/ 101073 h 101073"/>
              <a:gd name="connsiteX9" fmla="*/ 0 w 1203694"/>
              <a:gd name="connsiteY9" fmla="*/ 101073 h 101073"/>
              <a:gd name="connsiteX10" fmla="*/ 18658 w 1203694"/>
              <a:gd name="connsiteY10" fmla="*/ 97536 h 101073"/>
              <a:gd name="connsiteX11" fmla="*/ 73522 w 1203694"/>
              <a:gd name="connsiteY11" fmla="*/ 91440 h 101073"/>
              <a:gd name="connsiteX12" fmla="*/ 91810 w 1203694"/>
              <a:gd name="connsiteY12" fmla="*/ 85344 h 101073"/>
              <a:gd name="connsiteX13" fmla="*/ 146674 w 1203694"/>
              <a:gd name="connsiteY13" fmla="*/ 73152 h 101073"/>
              <a:gd name="connsiteX14" fmla="*/ 164962 w 1203694"/>
              <a:gd name="connsiteY14" fmla="*/ 67056 h 101073"/>
              <a:gd name="connsiteX15" fmla="*/ 329554 w 1203694"/>
              <a:gd name="connsiteY15" fmla="*/ 36576 h 101073"/>
              <a:gd name="connsiteX16" fmla="*/ 384418 w 1203694"/>
              <a:gd name="connsiteY16" fmla="*/ 24384 h 101073"/>
              <a:gd name="connsiteX17" fmla="*/ 439282 w 1203694"/>
              <a:gd name="connsiteY17" fmla="*/ 18288 h 101073"/>
              <a:gd name="connsiteX18" fmla="*/ 457570 w 1203694"/>
              <a:gd name="connsiteY18" fmla="*/ 12192 h 101073"/>
              <a:gd name="connsiteX19" fmla="*/ 512434 w 1203694"/>
              <a:gd name="connsiteY19" fmla="*/ 6096 h 101073"/>
              <a:gd name="connsiteX20" fmla="*/ 872098 w 1203694"/>
              <a:gd name="connsiteY20" fmla="*/ 0 h 10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03694" h="101073">
                <a:moveTo>
                  <a:pt x="872098" y="0"/>
                </a:moveTo>
                <a:cubicBezTo>
                  <a:pt x="884290" y="2032"/>
                  <a:pt x="896409" y="4563"/>
                  <a:pt x="908674" y="6096"/>
                </a:cubicBezTo>
                <a:cubicBezTo>
                  <a:pt x="928938" y="8629"/>
                  <a:pt x="949562" y="8429"/>
                  <a:pt x="969634" y="12192"/>
                </a:cubicBezTo>
                <a:cubicBezTo>
                  <a:pt x="982265" y="14560"/>
                  <a:pt x="993853" y="20853"/>
                  <a:pt x="1006210" y="24384"/>
                </a:cubicBezTo>
                <a:cubicBezTo>
                  <a:pt x="1075840" y="44278"/>
                  <a:pt x="1032729" y="27056"/>
                  <a:pt x="1085458" y="48768"/>
                </a:cubicBezTo>
                <a:cubicBezTo>
                  <a:pt x="1109884" y="58826"/>
                  <a:pt x="1134083" y="69437"/>
                  <a:pt x="1158610" y="79248"/>
                </a:cubicBezTo>
                <a:cubicBezTo>
                  <a:pt x="1164576" y="81634"/>
                  <a:pt x="1171151" y="82470"/>
                  <a:pt x="1176898" y="85344"/>
                </a:cubicBezTo>
                <a:cubicBezTo>
                  <a:pt x="1183769" y="88779"/>
                  <a:pt x="1189145" y="91719"/>
                  <a:pt x="1193715" y="94463"/>
                </a:cubicBezTo>
                <a:lnTo>
                  <a:pt x="1203694" y="101073"/>
                </a:lnTo>
                <a:lnTo>
                  <a:pt x="0" y="101073"/>
                </a:lnTo>
                <a:lnTo>
                  <a:pt x="18658" y="97536"/>
                </a:lnTo>
                <a:cubicBezTo>
                  <a:pt x="36833" y="94666"/>
                  <a:pt x="55372" y="94465"/>
                  <a:pt x="73522" y="91440"/>
                </a:cubicBezTo>
                <a:cubicBezTo>
                  <a:pt x="79860" y="90384"/>
                  <a:pt x="85576" y="86902"/>
                  <a:pt x="91810" y="85344"/>
                </a:cubicBezTo>
                <a:cubicBezTo>
                  <a:pt x="109985" y="80800"/>
                  <a:pt x="128499" y="77696"/>
                  <a:pt x="146674" y="73152"/>
                </a:cubicBezTo>
                <a:cubicBezTo>
                  <a:pt x="152908" y="71594"/>
                  <a:pt x="158701" y="68501"/>
                  <a:pt x="164962" y="67056"/>
                </a:cubicBezTo>
                <a:cubicBezTo>
                  <a:pt x="214206" y="55692"/>
                  <a:pt x="283571" y="45419"/>
                  <a:pt x="329554" y="36576"/>
                </a:cubicBezTo>
                <a:cubicBezTo>
                  <a:pt x="347951" y="33038"/>
                  <a:pt x="365939" y="27464"/>
                  <a:pt x="384418" y="24384"/>
                </a:cubicBezTo>
                <a:cubicBezTo>
                  <a:pt x="402568" y="21359"/>
                  <a:pt x="421132" y="21313"/>
                  <a:pt x="439282" y="18288"/>
                </a:cubicBezTo>
                <a:cubicBezTo>
                  <a:pt x="445620" y="17232"/>
                  <a:pt x="451232" y="13248"/>
                  <a:pt x="457570" y="12192"/>
                </a:cubicBezTo>
                <a:cubicBezTo>
                  <a:pt x="475720" y="9167"/>
                  <a:pt x="494041" y="6637"/>
                  <a:pt x="512434" y="6096"/>
                </a:cubicBezTo>
                <a:lnTo>
                  <a:pt x="872098" y="0"/>
                </a:lnTo>
                <a:close/>
              </a:path>
            </a:pathLst>
          </a:custGeom>
        </p:spPr>
      </p:pic>
      <p:pic>
        <p:nvPicPr>
          <p:cNvPr id="16" name="图片 15"/>
          <p:cNvPicPr>
            <a:picLocks noChangeAspect="1"/>
          </p:cNvPicPr>
          <p:nvPr/>
        </p:nvPicPr>
        <p:blipFill rotWithShape="1">
          <a:blip r:embed="rId5" cstate="print">
            <a:extLst>
              <a:ext uri="{28A0092B-C50C-407E-A947-70E740481C1C}">
                <a14:useLocalDpi xmlns:a14="http://schemas.microsoft.com/office/drawing/2010/main" val="0"/>
              </a:ext>
            </a:extLst>
          </a:blip>
          <a:srcRect l="2508" r="93676" b="97401"/>
          <a:stretch/>
        </p:blipFill>
        <p:spPr>
          <a:xfrm>
            <a:off x="4230988" y="6794649"/>
            <a:ext cx="330846" cy="92374"/>
          </a:xfrm>
          <a:custGeom>
            <a:avLst/>
            <a:gdLst>
              <a:gd name="connsiteX0" fmla="*/ 0 w 330846"/>
              <a:gd name="connsiteY0" fmla="*/ 0 h 92374"/>
              <a:gd name="connsiteX1" fmla="*/ 330846 w 330846"/>
              <a:gd name="connsiteY1" fmla="*/ 0 h 92374"/>
              <a:gd name="connsiteX2" fmla="*/ 308105 w 330846"/>
              <a:gd name="connsiteY2" fmla="*/ 4311 h 92374"/>
              <a:gd name="connsiteX3" fmla="*/ 264160 w 330846"/>
              <a:gd name="connsiteY3" fmla="*/ 14751 h 92374"/>
              <a:gd name="connsiteX4" fmla="*/ 221488 w 330846"/>
              <a:gd name="connsiteY4" fmla="*/ 26943 h 92374"/>
              <a:gd name="connsiteX5" fmla="*/ 154432 w 330846"/>
              <a:gd name="connsiteY5" fmla="*/ 39135 h 92374"/>
              <a:gd name="connsiteX6" fmla="*/ 87376 w 330846"/>
              <a:gd name="connsiteY6" fmla="*/ 57423 h 92374"/>
              <a:gd name="connsiteX7" fmla="*/ 50800 w 330846"/>
              <a:gd name="connsiteY7" fmla="*/ 75711 h 92374"/>
              <a:gd name="connsiteX8" fmla="*/ 26416 w 330846"/>
              <a:gd name="connsiteY8" fmla="*/ 81807 h 92374"/>
              <a:gd name="connsiteX9" fmla="*/ 0 w 330846"/>
              <a:gd name="connsiteY9" fmla="*/ 92374 h 92374"/>
              <a:gd name="connsiteX10" fmla="*/ 0 w 330846"/>
              <a:gd name="connsiteY10" fmla="*/ 0 h 9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6" h="92374">
                <a:moveTo>
                  <a:pt x="0" y="0"/>
                </a:moveTo>
                <a:lnTo>
                  <a:pt x="330846" y="0"/>
                </a:lnTo>
                <a:lnTo>
                  <a:pt x="308105" y="4311"/>
                </a:lnTo>
                <a:cubicBezTo>
                  <a:pt x="292702" y="7581"/>
                  <a:pt x="276874" y="11284"/>
                  <a:pt x="264160" y="14751"/>
                </a:cubicBezTo>
                <a:cubicBezTo>
                  <a:pt x="249888" y="18643"/>
                  <a:pt x="235902" y="23617"/>
                  <a:pt x="221488" y="26943"/>
                </a:cubicBezTo>
                <a:cubicBezTo>
                  <a:pt x="150833" y="43248"/>
                  <a:pt x="217032" y="23485"/>
                  <a:pt x="154432" y="39135"/>
                </a:cubicBezTo>
                <a:cubicBezTo>
                  <a:pt x="131955" y="44754"/>
                  <a:pt x="109653" y="51058"/>
                  <a:pt x="87376" y="57423"/>
                </a:cubicBezTo>
                <a:cubicBezTo>
                  <a:pt x="36002" y="72101"/>
                  <a:pt x="104233" y="52811"/>
                  <a:pt x="50800" y="75711"/>
                </a:cubicBezTo>
                <a:cubicBezTo>
                  <a:pt x="43099" y="79011"/>
                  <a:pt x="34364" y="79158"/>
                  <a:pt x="26416" y="81807"/>
                </a:cubicBezTo>
                <a:lnTo>
                  <a:pt x="0" y="92374"/>
                </a:lnTo>
                <a:lnTo>
                  <a:pt x="0" y="0"/>
                </a:lnTo>
                <a:close/>
              </a:path>
            </a:pathLst>
          </a:custGeom>
        </p:spPr>
      </p:pic>
      <p:pic>
        <p:nvPicPr>
          <p:cNvPr id="13" name="图片 12"/>
          <p:cNvPicPr>
            <a:picLocks noChangeAspect="1"/>
          </p:cNvPicPr>
          <p:nvPr/>
        </p:nvPicPr>
        <p:blipFill rotWithShape="1">
          <a:blip r:embed="rId6" cstate="print">
            <a:extLst>
              <a:ext uri="{28A0092B-C50C-407E-A947-70E740481C1C}">
                <a14:useLocalDpi xmlns:a14="http://schemas.microsoft.com/office/drawing/2010/main" val="0"/>
              </a:ext>
            </a:extLst>
          </a:blip>
          <a:srcRect l="2214" t="2712" r="97720" b="97221"/>
          <a:stretch/>
        </p:blipFill>
        <p:spPr>
          <a:xfrm>
            <a:off x="4205489" y="6891059"/>
            <a:ext cx="5729" cy="2380"/>
          </a:xfrm>
          <a:custGeom>
            <a:avLst/>
            <a:gdLst>
              <a:gd name="connsiteX0" fmla="*/ 5090 w 5729"/>
              <a:gd name="connsiteY0" fmla="*/ 242 h 2380"/>
              <a:gd name="connsiteX1" fmla="*/ 4316 w 5729"/>
              <a:gd name="connsiteY1" fmla="*/ 612 h 2380"/>
              <a:gd name="connsiteX2" fmla="*/ 0 w 5729"/>
              <a:gd name="connsiteY2" fmla="*/ 2380 h 2380"/>
              <a:gd name="connsiteX3" fmla="*/ 247 w 5729"/>
              <a:gd name="connsiteY3" fmla="*/ 2267 h 2380"/>
              <a:gd name="connsiteX4" fmla="*/ 5090 w 5729"/>
              <a:gd name="connsiteY4" fmla="*/ 242 h 2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9" h="2380">
                <a:moveTo>
                  <a:pt x="5090" y="242"/>
                </a:moveTo>
                <a:cubicBezTo>
                  <a:pt x="6037" y="-135"/>
                  <a:pt x="6048" y="-114"/>
                  <a:pt x="4316" y="612"/>
                </a:cubicBezTo>
                <a:lnTo>
                  <a:pt x="0" y="2380"/>
                </a:lnTo>
                <a:lnTo>
                  <a:pt x="247" y="2267"/>
                </a:lnTo>
                <a:cubicBezTo>
                  <a:pt x="2260" y="1397"/>
                  <a:pt x="4143" y="620"/>
                  <a:pt x="5090" y="242"/>
                </a:cubicBezTo>
                <a:close/>
              </a:path>
            </a:pathLst>
          </a:custGeom>
        </p:spPr>
      </p:pic>
      <p:pic>
        <p:nvPicPr>
          <p:cNvPr id="12" name="图片 11"/>
          <p:cNvPicPr>
            <a:picLocks noChangeAspect="1"/>
          </p:cNvPicPr>
          <p:nvPr/>
        </p:nvPicPr>
        <p:blipFill rotWithShape="1">
          <a:blip r:embed="rId7" cstate="print">
            <a:extLst>
              <a:ext uri="{28A0092B-C50C-407E-A947-70E740481C1C}">
                <a14:useLocalDpi xmlns:a14="http://schemas.microsoft.com/office/drawing/2010/main" val="0"/>
              </a:ext>
            </a:extLst>
          </a:blip>
          <a:srcRect l="586" t="5726" r="99396" b="94201"/>
          <a:stretch/>
        </p:blipFill>
        <p:spPr>
          <a:xfrm>
            <a:off x="4064370" y="6998172"/>
            <a:ext cx="1573" cy="2591"/>
          </a:xfrm>
          <a:custGeom>
            <a:avLst/>
            <a:gdLst>
              <a:gd name="connsiteX0" fmla="*/ 1573 w 1573"/>
              <a:gd name="connsiteY0" fmla="*/ 0 h 2591"/>
              <a:gd name="connsiteX1" fmla="*/ 0 w 1573"/>
              <a:gd name="connsiteY1" fmla="*/ 2591 h 2591"/>
              <a:gd name="connsiteX2" fmla="*/ 119 w 1573"/>
              <a:gd name="connsiteY2" fmla="*/ 2265 h 2591"/>
              <a:gd name="connsiteX3" fmla="*/ 1573 w 1573"/>
              <a:gd name="connsiteY3" fmla="*/ 0 h 2591"/>
            </a:gdLst>
            <a:ahLst/>
            <a:cxnLst>
              <a:cxn ang="0">
                <a:pos x="connsiteX0" y="connsiteY0"/>
              </a:cxn>
              <a:cxn ang="0">
                <a:pos x="connsiteX1" y="connsiteY1"/>
              </a:cxn>
              <a:cxn ang="0">
                <a:pos x="connsiteX2" y="connsiteY2"/>
              </a:cxn>
              <a:cxn ang="0">
                <a:pos x="connsiteX3" y="connsiteY3"/>
              </a:cxn>
            </a:cxnLst>
            <a:rect l="l" t="t" r="r" b="b"/>
            <a:pathLst>
              <a:path w="1573" h="2591">
                <a:moveTo>
                  <a:pt x="1573" y="0"/>
                </a:moveTo>
                <a:lnTo>
                  <a:pt x="0" y="2591"/>
                </a:lnTo>
                <a:lnTo>
                  <a:pt x="119" y="2265"/>
                </a:lnTo>
                <a:cubicBezTo>
                  <a:pt x="870" y="1014"/>
                  <a:pt x="1513" y="39"/>
                  <a:pt x="1573" y="0"/>
                </a:cubicBezTo>
                <a:close/>
              </a:path>
            </a:pathLst>
          </a:custGeom>
        </p:spPr>
      </p:pic>
      <p:pic>
        <p:nvPicPr>
          <p:cNvPr id="9" name="Content Placeholder 4">
            <a:extLst>
              <a:ext uri="{FF2B5EF4-FFF2-40B4-BE49-F238E27FC236}">
                <a16:creationId xmlns:a16="http://schemas.microsoft.com/office/drawing/2014/main" xmlns="" id="{30073591-40AC-2D47-B5A6-291022F1E03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7338"/>
          <a:stretch/>
        </p:blipFill>
        <p:spPr>
          <a:xfrm>
            <a:off x="269840" y="31888"/>
            <a:ext cx="10124574" cy="158612"/>
          </a:xfrm>
          <a:prstGeom prst="rect">
            <a:avLst/>
          </a:prstGeom>
          <a:effectLst>
            <a:outerShdw blurRad="50800" dir="14400000">
              <a:srgbClr val="000000">
                <a:alpha val="40000"/>
              </a:srgbClr>
            </a:outerShdw>
          </a:effectLst>
        </p:spPr>
      </p:pic>
      <p:grpSp>
        <p:nvGrpSpPr>
          <p:cNvPr id="20" name="组合 19"/>
          <p:cNvGrpSpPr/>
          <p:nvPr/>
        </p:nvGrpSpPr>
        <p:grpSpPr>
          <a:xfrm>
            <a:off x="4215649" y="2555149"/>
            <a:ext cx="7976350" cy="4239500"/>
            <a:chOff x="4215649" y="2555149"/>
            <a:chExt cx="7976350" cy="4239500"/>
          </a:xfrm>
        </p:grpSpPr>
        <p:pic>
          <p:nvPicPr>
            <p:cNvPr id="15" name="图片 14"/>
            <p:cNvPicPr>
              <a:picLocks noChangeAspect="1"/>
            </p:cNvPicPr>
            <p:nvPr/>
          </p:nvPicPr>
          <p:blipFill rotWithShape="1">
            <a:blip r:embed="rId5" cstate="print">
              <a:extLst>
                <a:ext uri="{28A0092B-C50C-407E-A947-70E740481C1C}">
                  <a14:useLocalDpi xmlns:a14="http://schemas.microsoft.com/office/drawing/2010/main" val="0"/>
                </a:ext>
              </a:extLst>
            </a:blip>
            <a:srcRect l="2508" r="78068"/>
            <a:stretch/>
          </p:blipFill>
          <p:spPr>
            <a:xfrm>
              <a:off x="4215649" y="2892238"/>
              <a:ext cx="1683869" cy="3554301"/>
            </a:xfrm>
            <a:custGeom>
              <a:avLst/>
              <a:gdLst>
                <a:gd name="connsiteX0" fmla="*/ 1534540 w 1683869"/>
                <a:gd name="connsiteY0" fmla="*/ 0 h 3554301"/>
                <a:gd name="connsiteX1" fmla="*/ 1683869 w 1683869"/>
                <a:gd name="connsiteY1" fmla="*/ 0 h 3554301"/>
                <a:gd name="connsiteX2" fmla="*/ 1683869 w 1683869"/>
                <a:gd name="connsiteY2" fmla="*/ 3554301 h 3554301"/>
                <a:gd name="connsiteX3" fmla="*/ 0 w 1683869"/>
                <a:gd name="connsiteY3" fmla="*/ 3554301 h 3554301"/>
                <a:gd name="connsiteX4" fmla="*/ 0 w 1683869"/>
                <a:gd name="connsiteY4" fmla="*/ 890357 h 3554301"/>
                <a:gd name="connsiteX5" fmla="*/ 550672 w 1683869"/>
                <a:gd name="connsiteY5" fmla="*/ 886479 h 3554301"/>
                <a:gd name="connsiteX6" fmla="*/ 568960 w 1683869"/>
                <a:gd name="connsiteY6" fmla="*/ 880383 h 3554301"/>
                <a:gd name="connsiteX7" fmla="*/ 599440 w 1683869"/>
                <a:gd name="connsiteY7" fmla="*/ 874287 h 3554301"/>
                <a:gd name="connsiteX8" fmla="*/ 642112 w 1683869"/>
                <a:gd name="connsiteY8" fmla="*/ 855999 h 3554301"/>
                <a:gd name="connsiteX9" fmla="*/ 703072 w 1683869"/>
                <a:gd name="connsiteY9" fmla="*/ 837711 h 3554301"/>
                <a:gd name="connsiteX10" fmla="*/ 745744 w 1683869"/>
                <a:gd name="connsiteY10" fmla="*/ 819423 h 3554301"/>
                <a:gd name="connsiteX11" fmla="*/ 831088 w 1683869"/>
                <a:gd name="connsiteY11" fmla="*/ 795039 h 3554301"/>
                <a:gd name="connsiteX12" fmla="*/ 879856 w 1683869"/>
                <a:gd name="connsiteY12" fmla="*/ 788943 h 3554301"/>
                <a:gd name="connsiteX13" fmla="*/ 904240 w 1683869"/>
                <a:gd name="connsiteY13" fmla="*/ 782847 h 3554301"/>
                <a:gd name="connsiteX14" fmla="*/ 965200 w 1683869"/>
                <a:gd name="connsiteY14" fmla="*/ 770655 h 3554301"/>
                <a:gd name="connsiteX15" fmla="*/ 1007872 w 1683869"/>
                <a:gd name="connsiteY15" fmla="*/ 758463 h 3554301"/>
                <a:gd name="connsiteX16" fmla="*/ 1026160 w 1683869"/>
                <a:gd name="connsiteY16" fmla="*/ 746271 h 3554301"/>
                <a:gd name="connsiteX17" fmla="*/ 1068832 w 1683869"/>
                <a:gd name="connsiteY17" fmla="*/ 721887 h 3554301"/>
                <a:gd name="connsiteX18" fmla="*/ 1093216 w 1683869"/>
                <a:gd name="connsiteY18" fmla="*/ 685311 h 3554301"/>
                <a:gd name="connsiteX19" fmla="*/ 1105408 w 1683869"/>
                <a:gd name="connsiteY19" fmla="*/ 667023 h 3554301"/>
                <a:gd name="connsiteX20" fmla="*/ 1148080 w 1683869"/>
                <a:gd name="connsiteY20" fmla="*/ 636543 h 3554301"/>
                <a:gd name="connsiteX21" fmla="*/ 1160272 w 1683869"/>
                <a:gd name="connsiteY21" fmla="*/ 618255 h 3554301"/>
                <a:gd name="connsiteX22" fmla="*/ 1129792 w 1683869"/>
                <a:gd name="connsiteY22" fmla="*/ 581679 h 3554301"/>
                <a:gd name="connsiteX23" fmla="*/ 1105408 w 1683869"/>
                <a:gd name="connsiteY23" fmla="*/ 563391 h 3554301"/>
                <a:gd name="connsiteX24" fmla="*/ 1093216 w 1683869"/>
                <a:gd name="connsiteY24" fmla="*/ 545103 h 3554301"/>
                <a:gd name="connsiteX25" fmla="*/ 1068832 w 1683869"/>
                <a:gd name="connsiteY25" fmla="*/ 532911 h 3554301"/>
                <a:gd name="connsiteX26" fmla="*/ 1013968 w 1683869"/>
                <a:gd name="connsiteY26" fmla="*/ 490239 h 3554301"/>
                <a:gd name="connsiteX27" fmla="*/ 977392 w 1683869"/>
                <a:gd name="connsiteY27" fmla="*/ 459759 h 3554301"/>
                <a:gd name="connsiteX28" fmla="*/ 959104 w 1683869"/>
                <a:gd name="connsiteY28" fmla="*/ 453663 h 3554301"/>
                <a:gd name="connsiteX29" fmla="*/ 940816 w 1683869"/>
                <a:gd name="connsiteY29" fmla="*/ 435375 h 3554301"/>
                <a:gd name="connsiteX30" fmla="*/ 922528 w 1683869"/>
                <a:gd name="connsiteY30" fmla="*/ 423183 h 3554301"/>
                <a:gd name="connsiteX31" fmla="*/ 892048 w 1683869"/>
                <a:gd name="connsiteY31" fmla="*/ 380511 h 3554301"/>
                <a:gd name="connsiteX32" fmla="*/ 885952 w 1683869"/>
                <a:gd name="connsiteY32" fmla="*/ 362223 h 3554301"/>
                <a:gd name="connsiteX33" fmla="*/ 892048 w 1683869"/>
                <a:gd name="connsiteY33" fmla="*/ 337839 h 3554301"/>
                <a:gd name="connsiteX34" fmla="*/ 916432 w 1683869"/>
                <a:gd name="connsiteY34" fmla="*/ 319551 h 3554301"/>
                <a:gd name="connsiteX35" fmla="*/ 946912 w 1683869"/>
                <a:gd name="connsiteY35" fmla="*/ 301263 h 3554301"/>
                <a:gd name="connsiteX36" fmla="*/ 965200 w 1683869"/>
                <a:gd name="connsiteY36" fmla="*/ 289071 h 3554301"/>
                <a:gd name="connsiteX37" fmla="*/ 995680 w 1683869"/>
                <a:gd name="connsiteY37" fmla="*/ 276879 h 3554301"/>
                <a:gd name="connsiteX38" fmla="*/ 1013968 w 1683869"/>
                <a:gd name="connsiteY38" fmla="*/ 264687 h 3554301"/>
                <a:gd name="connsiteX39" fmla="*/ 1038352 w 1683869"/>
                <a:gd name="connsiteY39" fmla="*/ 252495 h 3554301"/>
                <a:gd name="connsiteX40" fmla="*/ 1087120 w 1683869"/>
                <a:gd name="connsiteY40" fmla="*/ 240303 h 3554301"/>
                <a:gd name="connsiteX41" fmla="*/ 1263904 w 1683869"/>
                <a:gd name="connsiteY41" fmla="*/ 246399 h 3554301"/>
                <a:gd name="connsiteX42" fmla="*/ 1288288 w 1683869"/>
                <a:gd name="connsiteY42" fmla="*/ 252495 h 3554301"/>
                <a:gd name="connsiteX43" fmla="*/ 1343152 w 1683869"/>
                <a:gd name="connsiteY43" fmla="*/ 258591 h 3554301"/>
                <a:gd name="connsiteX44" fmla="*/ 1373632 w 1683869"/>
                <a:gd name="connsiteY44" fmla="*/ 264687 h 3554301"/>
                <a:gd name="connsiteX45" fmla="*/ 1605280 w 1683869"/>
                <a:gd name="connsiteY45" fmla="*/ 270783 h 3554301"/>
                <a:gd name="connsiteX46" fmla="*/ 1660144 w 1683869"/>
                <a:gd name="connsiteY46" fmla="*/ 264687 h 3554301"/>
                <a:gd name="connsiteX47" fmla="*/ 1654048 w 1683869"/>
                <a:gd name="connsiteY47" fmla="*/ 130575 h 3554301"/>
                <a:gd name="connsiteX48" fmla="*/ 1647952 w 1683869"/>
                <a:gd name="connsiteY48" fmla="*/ 112287 h 3554301"/>
                <a:gd name="connsiteX49" fmla="*/ 1623568 w 1683869"/>
                <a:gd name="connsiteY49" fmla="*/ 75711 h 3554301"/>
                <a:gd name="connsiteX50" fmla="*/ 1605280 w 1683869"/>
                <a:gd name="connsiteY50" fmla="*/ 51327 h 3554301"/>
                <a:gd name="connsiteX51" fmla="*/ 1562608 w 1683869"/>
                <a:gd name="connsiteY51" fmla="*/ 20847 h 3554301"/>
                <a:gd name="connsiteX52" fmla="*/ 1536549 w 1683869"/>
                <a:gd name="connsiteY52" fmla="*/ 1331 h 3554301"/>
                <a:gd name="connsiteX53" fmla="*/ 1534540 w 1683869"/>
                <a:gd name="connsiteY53" fmla="*/ 0 h 355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683869" h="3554301">
                  <a:moveTo>
                    <a:pt x="1534540" y="0"/>
                  </a:moveTo>
                  <a:lnTo>
                    <a:pt x="1683869" y="0"/>
                  </a:lnTo>
                  <a:lnTo>
                    <a:pt x="1683869" y="3554301"/>
                  </a:lnTo>
                  <a:lnTo>
                    <a:pt x="0" y="3554301"/>
                  </a:lnTo>
                  <a:lnTo>
                    <a:pt x="0" y="890357"/>
                  </a:lnTo>
                  <a:lnTo>
                    <a:pt x="550672" y="886479"/>
                  </a:lnTo>
                  <a:cubicBezTo>
                    <a:pt x="557097" y="886390"/>
                    <a:pt x="562726" y="881941"/>
                    <a:pt x="568960" y="880383"/>
                  </a:cubicBezTo>
                  <a:cubicBezTo>
                    <a:pt x="579012" y="877870"/>
                    <a:pt x="589280" y="876319"/>
                    <a:pt x="599440" y="874287"/>
                  </a:cubicBezTo>
                  <a:cubicBezTo>
                    <a:pt x="628454" y="854944"/>
                    <a:pt x="606326" y="866735"/>
                    <a:pt x="642112" y="855999"/>
                  </a:cubicBezTo>
                  <a:cubicBezTo>
                    <a:pt x="716319" y="833737"/>
                    <a:pt x="646869" y="851762"/>
                    <a:pt x="703072" y="837711"/>
                  </a:cubicBezTo>
                  <a:cubicBezTo>
                    <a:pt x="732086" y="818368"/>
                    <a:pt x="709958" y="830159"/>
                    <a:pt x="745744" y="819423"/>
                  </a:cubicBezTo>
                  <a:cubicBezTo>
                    <a:pt x="774664" y="810747"/>
                    <a:pt x="800561" y="798855"/>
                    <a:pt x="831088" y="795039"/>
                  </a:cubicBezTo>
                  <a:cubicBezTo>
                    <a:pt x="847344" y="793007"/>
                    <a:pt x="863696" y="791636"/>
                    <a:pt x="879856" y="788943"/>
                  </a:cubicBezTo>
                  <a:cubicBezTo>
                    <a:pt x="888120" y="787566"/>
                    <a:pt x="896048" y="784602"/>
                    <a:pt x="904240" y="782847"/>
                  </a:cubicBezTo>
                  <a:cubicBezTo>
                    <a:pt x="924502" y="778505"/>
                    <a:pt x="945096" y="775681"/>
                    <a:pt x="965200" y="770655"/>
                  </a:cubicBezTo>
                  <a:cubicBezTo>
                    <a:pt x="973013" y="768702"/>
                    <a:pt x="999127" y="762836"/>
                    <a:pt x="1007872" y="758463"/>
                  </a:cubicBezTo>
                  <a:cubicBezTo>
                    <a:pt x="1014425" y="755186"/>
                    <a:pt x="1019799" y="749906"/>
                    <a:pt x="1026160" y="746271"/>
                  </a:cubicBezTo>
                  <a:cubicBezTo>
                    <a:pt x="1080300" y="715334"/>
                    <a:pt x="1024276" y="751591"/>
                    <a:pt x="1068832" y="721887"/>
                  </a:cubicBezTo>
                  <a:cubicBezTo>
                    <a:pt x="1079545" y="689748"/>
                    <a:pt x="1067847" y="715753"/>
                    <a:pt x="1093216" y="685311"/>
                  </a:cubicBezTo>
                  <a:cubicBezTo>
                    <a:pt x="1097906" y="679683"/>
                    <a:pt x="1100227" y="672204"/>
                    <a:pt x="1105408" y="667023"/>
                  </a:cubicBezTo>
                  <a:cubicBezTo>
                    <a:pt x="1112969" y="659462"/>
                    <a:pt x="1137696" y="643466"/>
                    <a:pt x="1148080" y="636543"/>
                  </a:cubicBezTo>
                  <a:cubicBezTo>
                    <a:pt x="1152144" y="630447"/>
                    <a:pt x="1160272" y="625581"/>
                    <a:pt x="1160272" y="618255"/>
                  </a:cubicBezTo>
                  <a:cubicBezTo>
                    <a:pt x="1160272" y="596840"/>
                    <a:pt x="1143170" y="591235"/>
                    <a:pt x="1129792" y="581679"/>
                  </a:cubicBezTo>
                  <a:cubicBezTo>
                    <a:pt x="1121524" y="575774"/>
                    <a:pt x="1112592" y="570575"/>
                    <a:pt x="1105408" y="563391"/>
                  </a:cubicBezTo>
                  <a:cubicBezTo>
                    <a:pt x="1100227" y="558210"/>
                    <a:pt x="1098844" y="549793"/>
                    <a:pt x="1093216" y="545103"/>
                  </a:cubicBezTo>
                  <a:cubicBezTo>
                    <a:pt x="1086235" y="539285"/>
                    <a:pt x="1075928" y="538588"/>
                    <a:pt x="1068832" y="532911"/>
                  </a:cubicBezTo>
                  <a:cubicBezTo>
                    <a:pt x="1010090" y="485917"/>
                    <a:pt x="1055181" y="503977"/>
                    <a:pt x="1013968" y="490239"/>
                  </a:cubicBezTo>
                  <a:cubicBezTo>
                    <a:pt x="1000486" y="476757"/>
                    <a:pt x="994366" y="468246"/>
                    <a:pt x="977392" y="459759"/>
                  </a:cubicBezTo>
                  <a:cubicBezTo>
                    <a:pt x="971645" y="456885"/>
                    <a:pt x="965200" y="455695"/>
                    <a:pt x="959104" y="453663"/>
                  </a:cubicBezTo>
                  <a:cubicBezTo>
                    <a:pt x="953008" y="447567"/>
                    <a:pt x="947439" y="440894"/>
                    <a:pt x="940816" y="435375"/>
                  </a:cubicBezTo>
                  <a:cubicBezTo>
                    <a:pt x="935188" y="430685"/>
                    <a:pt x="927709" y="428364"/>
                    <a:pt x="922528" y="423183"/>
                  </a:cubicBezTo>
                  <a:cubicBezTo>
                    <a:pt x="919767" y="420422"/>
                    <a:pt x="895509" y="387434"/>
                    <a:pt x="892048" y="380511"/>
                  </a:cubicBezTo>
                  <a:cubicBezTo>
                    <a:pt x="889174" y="374764"/>
                    <a:pt x="887984" y="368319"/>
                    <a:pt x="885952" y="362223"/>
                  </a:cubicBezTo>
                  <a:cubicBezTo>
                    <a:pt x="887984" y="354095"/>
                    <a:pt x="887178" y="344657"/>
                    <a:pt x="892048" y="337839"/>
                  </a:cubicBezTo>
                  <a:cubicBezTo>
                    <a:pt x="897953" y="329571"/>
                    <a:pt x="907978" y="325187"/>
                    <a:pt x="916432" y="319551"/>
                  </a:cubicBezTo>
                  <a:cubicBezTo>
                    <a:pt x="926291" y="312979"/>
                    <a:pt x="936864" y="307543"/>
                    <a:pt x="946912" y="301263"/>
                  </a:cubicBezTo>
                  <a:cubicBezTo>
                    <a:pt x="953125" y="297380"/>
                    <a:pt x="958647" y="292348"/>
                    <a:pt x="965200" y="289071"/>
                  </a:cubicBezTo>
                  <a:cubicBezTo>
                    <a:pt x="974987" y="284177"/>
                    <a:pt x="985893" y="281773"/>
                    <a:pt x="995680" y="276879"/>
                  </a:cubicBezTo>
                  <a:cubicBezTo>
                    <a:pt x="1002233" y="273602"/>
                    <a:pt x="1007607" y="268322"/>
                    <a:pt x="1013968" y="264687"/>
                  </a:cubicBezTo>
                  <a:cubicBezTo>
                    <a:pt x="1021858" y="260178"/>
                    <a:pt x="1029731" y="255369"/>
                    <a:pt x="1038352" y="252495"/>
                  </a:cubicBezTo>
                  <a:cubicBezTo>
                    <a:pt x="1054248" y="247196"/>
                    <a:pt x="1087120" y="240303"/>
                    <a:pt x="1087120" y="240303"/>
                  </a:cubicBezTo>
                  <a:cubicBezTo>
                    <a:pt x="1146048" y="242335"/>
                    <a:pt x="1205049" y="242832"/>
                    <a:pt x="1263904" y="246399"/>
                  </a:cubicBezTo>
                  <a:cubicBezTo>
                    <a:pt x="1272267" y="246906"/>
                    <a:pt x="1280007" y="251221"/>
                    <a:pt x="1288288" y="252495"/>
                  </a:cubicBezTo>
                  <a:cubicBezTo>
                    <a:pt x="1306475" y="255293"/>
                    <a:pt x="1324936" y="255989"/>
                    <a:pt x="1343152" y="258591"/>
                  </a:cubicBezTo>
                  <a:cubicBezTo>
                    <a:pt x="1353409" y="260056"/>
                    <a:pt x="1363282" y="264206"/>
                    <a:pt x="1373632" y="264687"/>
                  </a:cubicBezTo>
                  <a:cubicBezTo>
                    <a:pt x="1450791" y="268276"/>
                    <a:pt x="1528064" y="268751"/>
                    <a:pt x="1605280" y="270783"/>
                  </a:cubicBezTo>
                  <a:cubicBezTo>
                    <a:pt x="1623568" y="268751"/>
                    <a:pt x="1654099" y="282066"/>
                    <a:pt x="1660144" y="264687"/>
                  </a:cubicBezTo>
                  <a:cubicBezTo>
                    <a:pt x="1674845" y="222421"/>
                    <a:pt x="1657617" y="175183"/>
                    <a:pt x="1654048" y="130575"/>
                  </a:cubicBezTo>
                  <a:cubicBezTo>
                    <a:pt x="1653536" y="124170"/>
                    <a:pt x="1651073" y="117904"/>
                    <a:pt x="1647952" y="112287"/>
                  </a:cubicBezTo>
                  <a:cubicBezTo>
                    <a:pt x="1640836" y="99478"/>
                    <a:pt x="1632360" y="87433"/>
                    <a:pt x="1623568" y="75711"/>
                  </a:cubicBezTo>
                  <a:cubicBezTo>
                    <a:pt x="1617472" y="67583"/>
                    <a:pt x="1612464" y="58511"/>
                    <a:pt x="1605280" y="51327"/>
                  </a:cubicBezTo>
                  <a:cubicBezTo>
                    <a:pt x="1595319" y="41366"/>
                    <a:pt x="1574723" y="29500"/>
                    <a:pt x="1562608" y="20847"/>
                  </a:cubicBezTo>
                  <a:cubicBezTo>
                    <a:pt x="1550697" y="12339"/>
                    <a:pt x="1543852" y="6630"/>
                    <a:pt x="1536549" y="1331"/>
                  </a:cubicBezTo>
                  <a:lnTo>
                    <a:pt x="1534540" y="0"/>
                  </a:lnTo>
                  <a:close/>
                </a:path>
              </a:pathLst>
            </a:custGeom>
          </p:spPr>
        </p:pic>
        <p:pic>
          <p:nvPicPr>
            <p:cNvPr id="19" name="图片 18"/>
            <p:cNvPicPr>
              <a:picLocks noChangeAspect="1"/>
            </p:cNvPicPr>
            <p:nvPr/>
          </p:nvPicPr>
          <p:blipFill rotWithShape="1">
            <a:blip r:embed="rId8" cstate="print">
              <a:extLst>
                <a:ext uri="{28A0092B-C50C-407E-A947-70E740481C1C}">
                  <a14:useLocalDpi xmlns:a14="http://schemas.microsoft.com/office/drawing/2010/main" val="0"/>
                </a:ext>
              </a:extLst>
            </a:blip>
            <a:srcRect l="3443"/>
            <a:stretch/>
          </p:blipFill>
          <p:spPr>
            <a:xfrm>
              <a:off x="5899518" y="2555149"/>
              <a:ext cx="6292481" cy="4239500"/>
            </a:xfrm>
            <a:prstGeom prst="rect">
              <a:avLst/>
            </a:prstGeom>
          </p:spPr>
        </p:pic>
      </p:grpSp>
    </p:spTree>
    <p:extLst>
      <p:ext uri="{BB962C8B-B14F-4D97-AF65-F5344CB8AC3E}">
        <p14:creationId xmlns:p14="http://schemas.microsoft.com/office/powerpoint/2010/main" val="11302720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如何对我们的模型进行敏感度分析？</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How to conduct a Sensitivity Analysis on Our Model?</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使用</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拟合程度</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进行定量衡量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500" b="1" dirty="0" smtClean="0">
                <a:latin typeface="Times New Roman" panose="02020603050405020304" pitchFamily="18" charset="0"/>
                <a:ea typeface="宋体" panose="02010600030101010101" pitchFamily="2" charset="-122"/>
                <a:cs typeface="Times New Roman" panose="02020603050405020304" pitchFamily="18" charset="0"/>
              </a:rPr>
              <a:t>goodness of fitting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to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measure in concrete figures</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对改变的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可预测性</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Predictability</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Changes</a:t>
            </a:r>
          </a:p>
          <a:p>
            <a:pPr lvl="1">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结论与模型</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证明</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理论</a:t>
            </a:r>
            <a:r>
              <a:rPr lang="zh-CN" altLang="en-US" sz="1500" b="1" dirty="0" smtClean="0">
                <a:latin typeface="Times New Roman" panose="02020603050405020304" pitchFamily="18" charset="0"/>
                <a:ea typeface="宋体" panose="02010600030101010101" pitchFamily="2" charset="-122"/>
                <a:cs typeface="Times New Roman" panose="02020603050405020304" pitchFamily="18" charset="0"/>
              </a:rPr>
              <a:t>变化</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关系</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The theoretical relations between those variables proved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by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Claims and Our Model</a:t>
            </a:r>
          </a:p>
          <a:p>
            <a:pPr>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35506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模型分析结构</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Model Analysis </a:t>
            </a:r>
            <a:r>
              <a:rPr lang="en-US" altLang="zh-CN" sz="2000">
                <a:latin typeface="Times New Roman" panose="02020603050405020304" pitchFamily="18" charset="0"/>
                <a:cs typeface="Times New Roman" panose="02020603050405020304" pitchFamily="18" charset="0"/>
              </a:rPr>
              <a:t>&amp; Structure</a:t>
            </a:r>
            <a:endParaRPr lang="zh-CN" altLang="en-US" sz="2000" dirty="0">
              <a:latin typeface="Times New Roman" panose="02020603050405020304" pitchFamily="18" charset="0"/>
              <a:cs typeface="Times New Roman" panose="02020603050405020304" pitchFamily="18" charset="0"/>
            </a:endParaRPr>
          </a:p>
        </p:txBody>
      </p:sp>
      <p:grpSp>
        <p:nvGrpSpPr>
          <p:cNvPr id="3" name="组合 2"/>
          <p:cNvGrpSpPr/>
          <p:nvPr/>
        </p:nvGrpSpPr>
        <p:grpSpPr>
          <a:xfrm>
            <a:off x="810000" y="-10587"/>
            <a:ext cx="11382000" cy="3884810"/>
            <a:chOff x="-2407231" y="2039272"/>
            <a:chExt cx="12962416" cy="4574888"/>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6816" y="2039272"/>
              <a:ext cx="8918369" cy="4574888"/>
            </a:xfrm>
            <a:prstGeom prst="rect">
              <a:avLst/>
            </a:prstGeom>
          </p:spPr>
        </p:pic>
        <p:sp>
          <p:nvSpPr>
            <p:cNvPr id="9" name="文本框 8"/>
            <p:cNvSpPr txBox="1"/>
            <p:nvPr/>
          </p:nvSpPr>
          <p:spPr>
            <a:xfrm>
              <a:off x="-2407231" y="4906069"/>
              <a:ext cx="3569247" cy="523221"/>
            </a:xfrm>
            <a:prstGeom prst="rect">
              <a:avLst/>
            </a:prstGeom>
            <a:noFill/>
          </p:spPr>
          <p:txBody>
            <a:bodyPr wrap="square" rtlCol="0">
              <a:spAutoFit/>
            </a:bodyPr>
            <a:lstStyle/>
            <a:p>
              <a:pPr algn="ctr"/>
              <a:r>
                <a:rPr lang="zh-CN" altLang="en-US" sz="1400" b="1" dirty="0">
                  <a:solidFill>
                    <a:srgbClr val="0F007B"/>
                  </a:solidFill>
                  <a:latin typeface="Times New Roman" panose="02020603050405020304" pitchFamily="18" charset="0"/>
                  <a:ea typeface="宋体" panose="02010600030101010101" pitchFamily="2" charset="-122"/>
                </a:rPr>
                <a:t>图 本模型的结构</a:t>
              </a:r>
              <a:endParaRPr lang="en-US" altLang="zh-CN" sz="1400" b="1" dirty="0">
                <a:solidFill>
                  <a:srgbClr val="0F007B"/>
                </a:solidFill>
                <a:latin typeface="Times New Roman" panose="02020603050405020304" pitchFamily="18" charset="0"/>
                <a:ea typeface="宋体" panose="02010600030101010101" pitchFamily="2" charset="-122"/>
              </a:endParaRPr>
            </a:p>
            <a:p>
              <a:pPr algn="ctr"/>
              <a:r>
                <a:rPr lang="en-US" altLang="zh-CN" sz="1400" b="1" dirty="0">
                  <a:solidFill>
                    <a:srgbClr val="0F007B"/>
                  </a:solidFill>
                  <a:latin typeface="Times New Roman" panose="02020603050405020304" pitchFamily="18" charset="0"/>
                  <a:ea typeface="宋体" panose="02010600030101010101" pitchFamily="2" charset="-122"/>
                </a:rPr>
                <a:t>Fig. The structure of our model</a:t>
              </a:r>
              <a:endParaRPr lang="zh-CN" altLang="en-US" sz="1400" b="1" dirty="0">
                <a:solidFill>
                  <a:srgbClr val="0F007B"/>
                </a:solidFill>
                <a:latin typeface="Times New Roman" panose="02020603050405020304" pitchFamily="18" charset="0"/>
                <a:ea typeface="宋体" panose="02010600030101010101" pitchFamily="2" charset="-122"/>
              </a:endParaRPr>
            </a:p>
          </p:txBody>
        </p:sp>
      </p:grpSp>
      <p:pic>
        <p:nvPicPr>
          <p:cNvPr id="5" name="内容占位符 4">
            <a:extLst>
              <a:ext uri="{FF2B5EF4-FFF2-40B4-BE49-F238E27FC236}">
                <a16:creationId xmlns:a16="http://schemas.microsoft.com/office/drawing/2014/main" xmlns="" id="{2E90BD31-A862-4388-AC4D-4CEEBCA2A69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233077" y="3884265"/>
            <a:ext cx="9725846" cy="2663221"/>
          </a:xfrm>
        </p:spPr>
      </p:pic>
      <p:sp>
        <p:nvSpPr>
          <p:cNvPr id="7" name="文本框 6"/>
          <p:cNvSpPr txBox="1"/>
          <p:nvPr/>
        </p:nvSpPr>
        <p:spPr>
          <a:xfrm>
            <a:off x="1000919" y="5810295"/>
            <a:ext cx="3134074" cy="523220"/>
          </a:xfrm>
          <a:prstGeom prst="rect">
            <a:avLst/>
          </a:prstGeom>
          <a:noFill/>
        </p:spPr>
        <p:txBody>
          <a:bodyPr wrap="square" rtlCol="0">
            <a:spAutoFit/>
          </a:bodyPr>
          <a:lstStyle/>
          <a:p>
            <a:pPr algn="ctr"/>
            <a:r>
              <a:rPr lang="zh-CN" altLang="en-US" sz="1400" b="1" dirty="0">
                <a:solidFill>
                  <a:srgbClr val="0F007B"/>
                </a:solidFill>
                <a:latin typeface="Times New Roman" panose="02020603050405020304" pitchFamily="18" charset="0"/>
                <a:ea typeface="宋体" panose="02010600030101010101" pitchFamily="2" charset="-122"/>
              </a:rPr>
              <a:t>图 登机流程图</a:t>
            </a:r>
            <a:endParaRPr lang="en-US" altLang="zh-CN" sz="1400" b="1" dirty="0">
              <a:solidFill>
                <a:srgbClr val="0F007B"/>
              </a:solidFill>
              <a:latin typeface="Times New Roman" panose="02020603050405020304" pitchFamily="18" charset="0"/>
              <a:ea typeface="宋体" panose="02010600030101010101" pitchFamily="2" charset="-122"/>
            </a:endParaRPr>
          </a:p>
          <a:p>
            <a:pPr algn="ctr"/>
            <a:r>
              <a:rPr lang="en-US" altLang="zh-CN" sz="1400" b="1" dirty="0">
                <a:solidFill>
                  <a:srgbClr val="0F007B"/>
                </a:solidFill>
                <a:latin typeface="Times New Roman" panose="02020603050405020304" pitchFamily="18" charset="0"/>
                <a:ea typeface="宋体" panose="02010600030101010101" pitchFamily="2" charset="-122"/>
              </a:rPr>
              <a:t>Fig. Flow chart of boarding</a:t>
            </a:r>
            <a:endParaRPr lang="zh-CN" altLang="en-US" sz="1400" b="1" dirty="0">
              <a:solidFill>
                <a:srgbClr val="0F007B"/>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2257576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较高</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较低</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the most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while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method seems totally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sensitive</a:t>
            </a:r>
          </a:p>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情况二：插队</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2:</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Queue</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Jumping</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两个方案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均为敏感方案</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，会对结果造成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巨大的影响</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Both Methods are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which makes a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Big Impact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Total Results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情况三：乘客数量的减少</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3: Reduction of Passengers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随机登机最为敏感</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（点的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分布最远</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由后到前登机依然十分稳定</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the most Sensitive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Furthest Distribution</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of Points),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still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so sensitive</a:t>
            </a:r>
          </a:p>
          <a:p>
            <a:pPr marL="0" indent="0">
              <a:buNone/>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495110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a:xfrm>
                <a:off x="818712" y="2222287"/>
                <a:ext cx="10554574" cy="4276235"/>
              </a:xfrm>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结论</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登机相较于</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远远更为敏感</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Far More 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than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 Method</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随机化</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的登机顺序的任何非正常行为均会造成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不可衡量的影响</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Randomized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Boarding Sequence can result in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Immeasurable Effects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综合表现最佳</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 Performs the Best Overall</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均为低敏感度方案，但由后到前的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总时间</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满意度</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最高</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are the least sensitive, but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Overall Time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14:m>
                  <m:oMath xmlns:m="http://schemas.openxmlformats.org/officeDocument/2006/math">
                    <m:sSub>
                      <m:sSubPr>
                        <m:ctrlP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𝛼</m:t>
                        </m:r>
                      </m:e>
                      <m:sub>
                        <m:r>
                          <m:rPr>
                            <m:sty m:val="p"/>
                          </m:rPr>
                          <a:rPr lang="en-US" altLang="zh-CN" sz="1500" b="0" i="0"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satisfy</m:t>
                        </m:r>
                      </m:sub>
                    </m:sSub>
                  </m:oMath>
                </a14:m>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distinguish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from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xfrm>
                <a:off x="818712" y="2222287"/>
                <a:ext cx="10554574" cy="4276235"/>
              </a:xfr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29652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xmlns=""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应用到不同机型（坐标划分）</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 (The division of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副标题 2"/>
          <p:cNvSpPr>
            <a:spLocks noGrp="1"/>
          </p:cNvSpPr>
          <p:nvPr>
            <p:ph idx="1"/>
          </p:nvPr>
        </p:nvSpPr>
        <p:spPr>
          <a:xfrm>
            <a:off x="818712" y="2222287"/>
            <a:ext cx="3407848" cy="5031953"/>
          </a:xfrm>
        </p:spPr>
        <p:txBody>
          <a:bodyPr anchor="t">
            <a:noAutofit/>
          </a:bodyPr>
          <a:lstStyle/>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Flying Wing Aircraft</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采用了三维坐标形式</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adopted three-dimensional coordinates.</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将每一块看作互相独立的部分</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see every block as independent parts</a:t>
            </a:r>
          </a:p>
        </p:txBody>
      </p:sp>
      <p:grpSp>
        <p:nvGrpSpPr>
          <p:cNvPr id="3" name="组合 2"/>
          <p:cNvGrpSpPr/>
          <p:nvPr/>
        </p:nvGrpSpPr>
        <p:grpSpPr>
          <a:xfrm>
            <a:off x="3122676" y="2077212"/>
            <a:ext cx="8841511" cy="4654066"/>
            <a:chOff x="2779776" y="1975612"/>
            <a:chExt cx="8841511" cy="4654066"/>
          </a:xfrm>
        </p:grpSpPr>
        <p:grpSp>
          <p:nvGrpSpPr>
            <p:cNvPr id="8" name="组合 7"/>
            <p:cNvGrpSpPr/>
            <p:nvPr/>
          </p:nvGrpSpPr>
          <p:grpSpPr>
            <a:xfrm>
              <a:off x="4553434" y="1975612"/>
              <a:ext cx="7067853" cy="4654066"/>
              <a:chOff x="2562074" y="1975612"/>
              <a:chExt cx="7067853" cy="4654066"/>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2074" y="1975612"/>
                <a:ext cx="7067853" cy="4161028"/>
              </a:xfrm>
              <a:prstGeom prst="rect">
                <a:avLst/>
              </a:prstGeom>
            </p:spPr>
          </p:pic>
          <p:sp>
            <p:nvSpPr>
              <p:cNvPr id="6" name="文本框 5"/>
              <p:cNvSpPr txBox="1"/>
              <p:nvPr/>
            </p:nvSpPr>
            <p:spPr>
              <a:xfrm>
                <a:off x="4191000" y="6075680"/>
                <a:ext cx="3810000" cy="553998"/>
              </a:xfrm>
              <a:prstGeom prst="rect">
                <a:avLst/>
              </a:prstGeom>
              <a:noFill/>
            </p:spPr>
            <p:txBody>
              <a:bodyPr wrap="square" rtlCol="0">
                <a:spAutoFit/>
              </a:bodyPr>
              <a:lstStyle/>
              <a:p>
                <a:pPr algn="ctr"/>
                <a:r>
                  <a:rPr lang="zh-CN" altLang="en-US" sz="1500" dirty="0">
                    <a:latin typeface="Times New Roman" panose="02020603050405020304" pitchFamily="18" charset="0"/>
                    <a:ea typeface="宋体" panose="02010600030101010101" pitchFamily="2" charset="-122"/>
                  </a:rPr>
                  <a:t>图 </a:t>
                </a:r>
                <a:r>
                  <a:rPr lang="en-US" altLang="zh-CN" sz="1500" dirty="0">
                    <a:latin typeface="Times New Roman" panose="02020603050405020304" pitchFamily="18" charset="0"/>
                    <a:ea typeface="宋体" panose="02010600030101010101" pitchFamily="2" charset="-122"/>
                  </a:rPr>
                  <a:t>Flying Wing </a:t>
                </a:r>
                <a:r>
                  <a:rPr lang="zh-CN" altLang="en-US" sz="1500" dirty="0">
                    <a:latin typeface="Times New Roman" panose="02020603050405020304" pitchFamily="18" charset="0"/>
                    <a:ea typeface="宋体" panose="02010600030101010101" pitchFamily="2" charset="-122"/>
                  </a:rPr>
                  <a:t>坐标划分</a:t>
                </a:r>
                <a:endParaRPr lang="en-US" altLang="zh-CN" sz="1500" dirty="0">
                  <a:latin typeface="Times New Roman" panose="02020603050405020304" pitchFamily="18" charset="0"/>
                  <a:ea typeface="宋体" panose="02010600030101010101" pitchFamily="2" charset="-122"/>
                </a:endParaRPr>
              </a:p>
              <a:p>
                <a:pPr algn="ctr"/>
                <a:r>
                  <a:rPr lang="en-US" altLang="zh-CN" sz="1500" dirty="0">
                    <a:latin typeface="Times New Roman" panose="02020603050405020304" pitchFamily="18" charset="0"/>
                    <a:ea typeface="宋体" panose="02010600030101010101" pitchFamily="2" charset="-122"/>
                  </a:rPr>
                  <a:t>Division of coordinates in Flying Wing</a:t>
                </a:r>
                <a:endParaRPr lang="zh-CN" altLang="en-US" sz="1500" dirty="0">
                  <a:latin typeface="Times New Roman" panose="02020603050405020304" pitchFamily="18" charset="0"/>
                  <a:ea typeface="宋体" panose="02010600030101010101" pitchFamily="2" charset="-122"/>
                </a:endParaRPr>
              </a:p>
            </p:txBody>
          </p:sp>
        </p:grpSp>
        <p:sp>
          <p:nvSpPr>
            <p:cNvPr id="2" name="矩形 1"/>
            <p:cNvSpPr/>
            <p:nvPr/>
          </p:nvSpPr>
          <p:spPr>
            <a:xfrm>
              <a:off x="5232400" y="2814320"/>
              <a:ext cx="6202680" cy="34544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9" name="直接箭头连接符 8"/>
            <p:cNvCxnSpPr>
              <a:stCxn id="10" idx="3"/>
            </p:cNvCxnSpPr>
            <p:nvPr/>
          </p:nvCxnSpPr>
          <p:spPr>
            <a:xfrm flipV="1">
              <a:off x="4322064" y="3078480"/>
              <a:ext cx="2340864" cy="202996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779776" y="4946865"/>
              <a:ext cx="1542288" cy="323165"/>
            </a:xfrm>
            <a:prstGeom prst="rect">
              <a:avLst/>
            </a:prstGeom>
            <a:noFill/>
            <a:ln w="28575">
              <a:solidFill>
                <a:srgbClr val="0F007B"/>
              </a:solidFill>
            </a:ln>
          </p:spPr>
          <p:txBody>
            <a:bodyPr wrap="square" rtlCol="0">
              <a:spAutoFit/>
            </a:bodyPr>
            <a:lstStyle/>
            <a:p>
              <a:r>
                <a:rPr lang="en-US" altLang="zh-CN" sz="1500" dirty="0">
                  <a:solidFill>
                    <a:srgbClr val="0F007B"/>
                  </a:solidFill>
                  <a:latin typeface="Times New Roman" panose="02020603050405020304" pitchFamily="18" charset="0"/>
                  <a:cs typeface="Times New Roman" panose="02020603050405020304" pitchFamily="18" charset="0"/>
                </a:rPr>
                <a:t>Main Aisle Cells</a:t>
              </a:r>
              <a:endParaRPr lang="zh-CN" altLang="en-US" sz="1500" dirty="0">
                <a:solidFill>
                  <a:srgbClr val="0F007B"/>
                </a:solidFill>
                <a:latin typeface="Times New Roman" panose="02020603050405020304" pitchFamily="18" charset="0"/>
                <a:cs typeface="Times New Roman" panose="02020603050405020304" pitchFamily="18" charset="0"/>
              </a:endParaRPr>
            </a:p>
          </p:txBody>
        </p:sp>
        <p:sp>
          <p:nvSpPr>
            <p:cNvPr id="14" name="矩形 13"/>
            <p:cNvSpPr/>
            <p:nvPr/>
          </p:nvSpPr>
          <p:spPr>
            <a:xfrm rot="5400000">
              <a:off x="6716268" y="4232656"/>
              <a:ext cx="2491232" cy="345440"/>
            </a:xfrm>
            <a:prstGeom prst="rect">
              <a:avLst/>
            </a:prstGeom>
            <a:solidFill>
              <a:schemeClr val="accent6">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16" name="直接箭头连接符 15"/>
            <p:cNvCxnSpPr>
              <a:stCxn id="17" idx="3"/>
            </p:cNvCxnSpPr>
            <p:nvPr/>
          </p:nvCxnSpPr>
          <p:spPr>
            <a:xfrm>
              <a:off x="4314305" y="5564632"/>
              <a:ext cx="351905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2779776" y="5403049"/>
              <a:ext cx="1534529" cy="323165"/>
            </a:xfrm>
            <a:prstGeom prst="rect">
              <a:avLst/>
            </a:prstGeom>
            <a:noFill/>
            <a:ln w="28575">
              <a:solidFill>
                <a:schemeClr val="accent6">
                  <a:lumMod val="50000"/>
                </a:schemeClr>
              </a:solidFill>
            </a:ln>
          </p:spPr>
          <p:txBody>
            <a:bodyPr wrap="square" rtlCol="0">
              <a:spAutoFit/>
            </a:bodyPr>
            <a:lstStyle/>
            <a:p>
              <a:r>
                <a:rPr lang="en-US" altLang="zh-CN" sz="1500" dirty="0">
                  <a:solidFill>
                    <a:schemeClr val="accent6">
                      <a:lumMod val="50000"/>
                    </a:schemeClr>
                  </a:solidFill>
                  <a:latin typeface="Times New Roman" panose="02020603050405020304" pitchFamily="18" charset="0"/>
                  <a:cs typeface="Times New Roman" panose="02020603050405020304" pitchFamily="18" charset="0"/>
                </a:rPr>
                <a:t>Block Aisle Cells</a:t>
              </a:r>
              <a:endParaRPr lang="zh-CN" altLang="en-US" sz="1500" dirty="0">
                <a:solidFill>
                  <a:schemeClr val="accent6">
                    <a:lumMod val="50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9838399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xmlns=""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应用到不同机型（坐标划分）</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 (The division of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 name="组合 1"/>
          <p:cNvGrpSpPr/>
          <p:nvPr/>
        </p:nvGrpSpPr>
        <p:grpSpPr>
          <a:xfrm>
            <a:off x="211084" y="1885951"/>
            <a:ext cx="11769833" cy="4848828"/>
            <a:chOff x="211084" y="1885951"/>
            <a:chExt cx="11769833" cy="4848828"/>
          </a:xfrm>
        </p:grpSpPr>
        <p:pic>
          <p:nvPicPr>
            <p:cNvPr id="14" name="图片 13"/>
            <p:cNvPicPr>
              <a:picLocks noChangeAspect="1"/>
            </p:cNvPicPr>
            <p:nvPr/>
          </p:nvPicPr>
          <p:blipFill rotWithShape="1">
            <a:blip r:embed="rId3" cstate="print">
              <a:extLst>
                <a:ext uri="{28A0092B-C50C-407E-A947-70E740481C1C}">
                  <a14:useLocalDpi xmlns:a14="http://schemas.microsoft.com/office/drawing/2010/main" val="0"/>
                </a:ext>
              </a:extLst>
            </a:blip>
            <a:srcRect t="-343" b="1"/>
            <a:stretch/>
          </p:blipFill>
          <p:spPr>
            <a:xfrm>
              <a:off x="211084" y="1885951"/>
              <a:ext cx="11769833" cy="4467812"/>
            </a:xfrm>
            <a:prstGeom prst="rect">
              <a:avLst/>
            </a:prstGeom>
          </p:spPr>
        </p:pic>
        <p:sp>
          <p:nvSpPr>
            <p:cNvPr id="16" name="文本框 15"/>
            <p:cNvSpPr txBox="1"/>
            <p:nvPr/>
          </p:nvSpPr>
          <p:spPr>
            <a:xfrm>
              <a:off x="4191000" y="6180781"/>
              <a:ext cx="3810000" cy="553998"/>
            </a:xfrm>
            <a:prstGeom prst="rect">
              <a:avLst/>
            </a:prstGeom>
            <a:noFill/>
          </p:spPr>
          <p:txBody>
            <a:bodyPr wrap="square" rtlCol="0">
              <a:spAutoFit/>
            </a:bodyPr>
            <a:lstStyle/>
            <a:p>
              <a:pPr algn="ctr"/>
              <a:r>
                <a:rPr lang="zh-CN" altLang="en-US" sz="1500" dirty="0">
                  <a:latin typeface="Times New Roman" panose="02020603050405020304" pitchFamily="18" charset="0"/>
                  <a:ea typeface="宋体" panose="02010600030101010101" pitchFamily="2" charset="-122"/>
                </a:rPr>
                <a:t>图 </a:t>
              </a:r>
              <a:r>
                <a:rPr lang="en-US" altLang="zh-CN" sz="1500" dirty="0">
                  <a:latin typeface="Times New Roman" panose="02020603050405020304" pitchFamily="18" charset="0"/>
                  <a:ea typeface="宋体" panose="02010600030101010101" pitchFamily="2" charset="-122"/>
                </a:rPr>
                <a:t>TETA </a:t>
              </a:r>
              <a:r>
                <a:rPr lang="zh-CN" altLang="en-US" sz="1500" dirty="0">
                  <a:latin typeface="Times New Roman" panose="02020603050405020304" pitchFamily="18" charset="0"/>
                  <a:ea typeface="宋体" panose="02010600030101010101" pitchFamily="2" charset="-122"/>
                </a:rPr>
                <a:t>坐标划分</a:t>
              </a:r>
              <a:endParaRPr lang="en-US" altLang="zh-CN" sz="1500" dirty="0">
                <a:latin typeface="Times New Roman" panose="02020603050405020304" pitchFamily="18" charset="0"/>
                <a:ea typeface="宋体" panose="02010600030101010101" pitchFamily="2" charset="-122"/>
              </a:endParaRPr>
            </a:p>
            <a:p>
              <a:pPr algn="ctr"/>
              <a:r>
                <a:rPr lang="en-US" altLang="zh-CN" sz="1500" dirty="0">
                  <a:latin typeface="Times New Roman" panose="02020603050405020304" pitchFamily="18" charset="0"/>
                  <a:ea typeface="宋体" panose="02010600030101010101" pitchFamily="2" charset="-122"/>
                </a:rPr>
                <a:t>Division of coordinates in TETA</a:t>
              </a:r>
              <a:endParaRPr lang="zh-CN" altLang="en-US" sz="1500" dirty="0">
                <a:latin typeface="Times New Roman" panose="02020603050405020304" pitchFamily="18" charset="0"/>
                <a:ea typeface="宋体" panose="02010600030101010101" pitchFamily="2" charset="-122"/>
              </a:endParaRPr>
            </a:p>
          </p:txBody>
        </p:sp>
      </p:grpSp>
    </p:spTree>
    <p:extLst>
      <p:ext uri="{BB962C8B-B14F-4D97-AF65-F5344CB8AC3E}">
        <p14:creationId xmlns:p14="http://schemas.microsoft.com/office/powerpoint/2010/main" val="39385469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xmlns=""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应用到不同机型（准备部分）</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 (Preparation)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1368371" y="2426397"/>
            <a:ext cx="9455258" cy="1437741"/>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5" name="副标题 2"/>
              <p:cNvSpPr>
                <a:spLocks noGrp="1"/>
              </p:cNvSpPr>
              <p:nvPr>
                <p:ph idx="1"/>
              </p:nvPr>
            </p:nvSpPr>
            <p:spPr>
              <a:xfrm>
                <a:off x="810000" y="4096807"/>
                <a:ext cx="9239688" cy="2730713"/>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：“占有率”引导的最优化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Claim 2 – Optimization based on occupational rate</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确定优先级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Determining the priority</a:t>
                </a:r>
              </a:p>
              <a:p>
                <a:pPr lvl="2">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主过道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Main cells</a:t>
                </a:r>
              </a:p>
              <a:p>
                <a:pPr lvl="2">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块过道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Block cells</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引入效率变量</a:t>
                </a:r>
                <a14:m>
                  <m:oMath xmlns:m="http://schemas.openxmlformats.org/officeDocument/2006/math">
                    <m:sSub>
                      <m:sSubPr>
                        <m:ctrlP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𝜂</m:t>
                        </m:r>
                      </m:e>
                      <m:sub>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Introducing the </a:t>
                </a:r>
                <a:r>
                  <a:rPr lang="en-US" altLang="zh-CN" sz="15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efficiency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variable </a:t>
                </a:r>
                <a14:m>
                  <m:oMath xmlns:m="http://schemas.openxmlformats.org/officeDocument/2006/math">
                    <m:sSub>
                      <m:sSubPr>
                        <m:ctrlP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𝜂</m:t>
                        </m:r>
                      </m:e>
                      <m:sub>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仅为了做出不同块的定性解释</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introduce this variable solely for the purpose of qualitative analysis of multiple blocks.</a:t>
                </a:r>
              </a:p>
            </p:txBody>
          </p:sp>
        </mc:Choice>
        <mc:Fallback xmlns="">
          <p:sp>
            <p:nvSpPr>
              <p:cNvPr id="5" name="副标题 2"/>
              <p:cNvSpPr>
                <a:spLocks noGrp="1" noRot="1" noChangeAspect="1" noMove="1" noResize="1" noEditPoints="1" noAdjustHandles="1" noChangeArrowheads="1" noChangeShapeType="1" noTextEdit="1"/>
              </p:cNvSpPr>
              <p:nvPr>
                <p:ph idx="1"/>
              </p:nvPr>
            </p:nvSpPr>
            <p:spPr>
              <a:xfrm>
                <a:off x="810000" y="4096807"/>
                <a:ext cx="9239688" cy="2730713"/>
              </a:xfr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330614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xmlns=""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01632" y="1980110"/>
            <a:ext cx="3565014" cy="2137629"/>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1838" y="4217549"/>
            <a:ext cx="3304602" cy="2478452"/>
          </a:xfrm>
          <a:prstGeom prst="rect">
            <a:avLst/>
          </a:prstGeom>
        </p:spPr>
      </p:pic>
      <p:grpSp>
        <p:nvGrpSpPr>
          <p:cNvPr id="10" name="组合 9"/>
          <p:cNvGrpSpPr/>
          <p:nvPr/>
        </p:nvGrpSpPr>
        <p:grpSpPr>
          <a:xfrm>
            <a:off x="411480" y="2291440"/>
            <a:ext cx="7591676" cy="3365681"/>
            <a:chOff x="411480" y="2291440"/>
            <a:chExt cx="7591676" cy="3365681"/>
          </a:xfrm>
        </p:grpSpPr>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1480" y="2291440"/>
              <a:ext cx="7591676" cy="2753000"/>
            </a:xfrm>
            <a:prstGeom prst="rect">
              <a:avLst/>
            </a:prstGeom>
          </p:spPr>
        </p:pic>
        <p:sp>
          <p:nvSpPr>
            <p:cNvPr id="9" name="文本框 8"/>
            <p:cNvSpPr txBox="1"/>
            <p:nvPr/>
          </p:nvSpPr>
          <p:spPr>
            <a:xfrm>
              <a:off x="1168963" y="5133901"/>
              <a:ext cx="6076709" cy="523220"/>
            </a:xfrm>
            <a:prstGeom prst="rect">
              <a:avLst/>
            </a:prstGeom>
            <a:noFill/>
          </p:spPr>
          <p:txBody>
            <a:bodyPr wrap="square" rtlCol="0">
              <a:spAutoFit/>
            </a:bodyPr>
            <a:lstStyle/>
            <a:p>
              <a:pPr algn="ctr"/>
              <a:r>
                <a:rPr lang="zh-CN" altLang="en-US" sz="1400" dirty="0"/>
                <a:t>图 最优登机步骤流程图</a:t>
              </a:r>
              <a:endParaRPr lang="en-US" altLang="zh-CN" sz="1400" dirty="0"/>
            </a:p>
            <a:p>
              <a:pPr algn="ctr"/>
              <a:r>
                <a:rPr lang="en-US" altLang="zh-CN" sz="1400" dirty="0"/>
                <a:t>Fig. Flow chart for the optimal boarding method</a:t>
              </a:r>
              <a:endParaRPr lang="zh-CN" altLang="en-US" sz="1400" dirty="0"/>
            </a:p>
          </p:txBody>
        </p:sp>
      </p:grpSp>
      <p:sp>
        <p:nvSpPr>
          <p:cNvPr id="11" name="矩形 10"/>
          <p:cNvSpPr/>
          <p:nvPr/>
        </p:nvSpPr>
        <p:spPr>
          <a:xfrm>
            <a:off x="8401632" y="1980111"/>
            <a:ext cx="3565014" cy="2176600"/>
          </a:xfrm>
          <a:prstGeom prst="rect">
            <a:avLst/>
          </a:prstGeom>
          <a:noFill/>
          <a:ln w="28575">
            <a:prstDash val="sysDash"/>
          </a:ln>
          <a:effectLst>
            <a:softEdge rad="762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401632" y="4156710"/>
            <a:ext cx="3565014" cy="2584449"/>
          </a:xfrm>
          <a:prstGeom prst="rect">
            <a:avLst/>
          </a:prstGeom>
          <a:noFill/>
          <a:ln w="28575">
            <a:prstDash val="sysDash"/>
          </a:ln>
          <a:effectLst>
            <a:softEdge rad="762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480304" y="5808514"/>
            <a:ext cx="2450592" cy="553998"/>
          </a:xfrm>
          <a:prstGeom prst="rect">
            <a:avLst/>
          </a:prstGeom>
          <a:noFill/>
          <a:ln w="28575">
            <a:solidFill>
              <a:srgbClr val="0F007B"/>
            </a:solidFill>
            <a:prstDash val="sysDash"/>
          </a:ln>
        </p:spPr>
        <p:txBody>
          <a:bodyPr wrap="square" rtlCol="0">
            <a:spAutoFit/>
          </a:bodyPr>
          <a:lstStyle/>
          <a:p>
            <a:r>
              <a:rPr lang="zh-CN" altLang="en-US" sz="1500" dirty="0"/>
              <a:t>两种区块划分</a:t>
            </a:r>
            <a:endParaRPr lang="en-US" altLang="zh-CN" sz="1500" dirty="0"/>
          </a:p>
          <a:p>
            <a:r>
              <a:rPr lang="en-US" altLang="zh-CN" sz="1500" dirty="0"/>
              <a:t>Two block division schemes</a:t>
            </a:r>
            <a:endParaRPr lang="zh-CN" altLang="en-US" sz="1500" dirty="0"/>
          </a:p>
        </p:txBody>
      </p:sp>
      <p:cxnSp>
        <p:nvCxnSpPr>
          <p:cNvPr id="16" name="直接箭头连接符 15"/>
          <p:cNvCxnSpPr/>
          <p:nvPr/>
        </p:nvCxnSpPr>
        <p:spPr>
          <a:xfrm flipV="1">
            <a:off x="7516368" y="3667940"/>
            <a:ext cx="885264" cy="2123260"/>
          </a:xfrm>
          <a:prstGeom prst="straightConnector1">
            <a:avLst/>
          </a:prstGeom>
          <a:ln w="28575">
            <a:solidFill>
              <a:srgbClr val="0F007B"/>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7959000" y="5942594"/>
            <a:ext cx="442632" cy="196078"/>
          </a:xfrm>
          <a:prstGeom prst="straightConnector1">
            <a:avLst/>
          </a:prstGeom>
          <a:ln w="28575">
            <a:solidFill>
              <a:srgbClr val="0F007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06033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内容占位符 3">
                <a:extLst>
                  <a:ext uri="{FF2B5EF4-FFF2-40B4-BE49-F238E27FC236}">
                    <a16:creationId xmlns:a16="http://schemas.microsoft.com/office/drawing/2014/main" xmlns="" id="{2E5E88F9-E49C-42F7-80FF-3DA2824CDC8B}"/>
                  </a:ext>
                </a:extLst>
              </p:cNvPr>
              <p:cNvSpPr>
                <a:spLocks noGrp="1"/>
              </p:cNvSpPr>
              <p:nvPr>
                <p:ph sz="half" idx="1"/>
              </p:nvPr>
            </p:nvSpPr>
            <p:spPr>
              <a:xfrm>
                <a:off x="135961" y="2075983"/>
                <a:ext cx="4009320" cy="4510109"/>
              </a:xfrm>
            </p:spPr>
            <p:txBody>
              <a:bodyPr anchor="t">
                <a:noAutofit/>
              </a:bodyPr>
              <a:lstStyle/>
              <a:p>
                <a:pPr>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结论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局部最优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Regional optimum</a:t>
                </a:r>
              </a:p>
              <a:p>
                <a:pPr lvl="2">
                  <a:buFont typeface="Wingdings" panose="05000000000000000000" pitchFamily="2" charset="2"/>
                  <a:buChar char="p"/>
                </a:pPr>
                <a:r>
                  <a:rPr lang="zh-CN" altLang="en-US" sz="1500" dirty="0">
                    <a:latin typeface="Times New Roman" panose="02020603050405020304" pitchFamily="18" charset="0"/>
                  </a:rPr>
                  <a:t>采用前述最快的</a:t>
                </a:r>
                <a:r>
                  <a:rPr lang="en-US" altLang="zh-CN" sz="1500" dirty="0">
                    <a:latin typeface="Times New Roman" panose="02020603050405020304" pitchFamily="18" charset="0"/>
                  </a:rPr>
                  <a:t> Steffen sub-perfect </a:t>
                </a:r>
                <a:r>
                  <a:rPr lang="zh-CN" altLang="en-US" sz="1500" dirty="0">
                    <a:latin typeface="Times New Roman" panose="02020603050405020304" pitchFamily="18" charset="0"/>
                  </a:rPr>
                  <a:t>方案</a:t>
                </a:r>
                <a:endParaRPr lang="en-US" altLang="zh-CN" sz="1500" dirty="0">
                  <a:latin typeface="Times New Roman" panose="02020603050405020304" pitchFamily="18" charset="0"/>
                </a:endParaRPr>
              </a:p>
              <a:p>
                <a:pPr lvl="1">
                  <a:buFont typeface="Wingdings" panose="05000000000000000000" pitchFamily="2" charset="2"/>
                  <a:buChar char="p"/>
                </a:pPr>
                <a:r>
                  <a:rPr lang="zh-CN" altLang="en-US" sz="1500" dirty="0">
                    <a:latin typeface="Times New Roman" panose="02020603050405020304" pitchFamily="18" charset="0"/>
                  </a:rPr>
                  <a:t>（本模型关键）维护最优</a:t>
                </a:r>
                <a:endParaRPr lang="en-US" altLang="zh-CN" sz="1500" dirty="0">
                  <a:latin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rPr>
                  <a:t>The key of our model – maintaining optimality</a:t>
                </a:r>
              </a:p>
              <a:p>
                <a:pPr lvl="2">
                  <a:buFont typeface="Wingdings" panose="05000000000000000000" pitchFamily="2" charset="2"/>
                  <a:buChar char="p"/>
                </a:pPr>
                <a:r>
                  <a:rPr lang="zh-CN" altLang="en-US" sz="1500" dirty="0">
                    <a:latin typeface="Times New Roman" panose="02020603050405020304" pitchFamily="18" charset="0"/>
                  </a:rPr>
                  <a:t>由</a:t>
                </a:r>
                <a14:m>
                  <m:oMath xmlns:m="http://schemas.openxmlformats.org/officeDocument/2006/math">
                    <m:sSub>
                      <m:sSubPr>
                        <m:ctrlPr>
                          <a:rPr lang="en-US" altLang="zh-CN" sz="1500" b="0" i="1" smtClean="0">
                            <a:latin typeface="Cambria Math" panose="02040503050406030204" pitchFamily="18" charset="0"/>
                          </a:rPr>
                        </m:ctrlPr>
                      </m:sSubPr>
                      <m:e>
                        <m:r>
                          <a:rPr lang="en-US" altLang="zh-CN" sz="1500" b="0" i="1" smtClean="0">
                            <a:latin typeface="Cambria Math" panose="02040503050406030204" pitchFamily="18" charset="0"/>
                          </a:rPr>
                          <m:t>𝐿</m:t>
                        </m:r>
                      </m:e>
                      <m:sub>
                        <m:r>
                          <a:rPr lang="en-US" altLang="zh-CN" sz="1500" b="0" i="1" smtClean="0">
                            <a:latin typeface="Cambria Math" panose="02040503050406030204" pitchFamily="18" charset="0"/>
                          </a:rPr>
                          <m:t>4</m:t>
                        </m:r>
                      </m:sub>
                    </m:sSub>
                  </m:oMath>
                </a14:m>
                <a:r>
                  <a:rPr lang="zh-CN" altLang="en-US" sz="1500" dirty="0">
                    <a:latin typeface="Times New Roman" panose="02020603050405020304" pitchFamily="18" charset="0"/>
                  </a:rPr>
                  <a:t>到</a:t>
                </a:r>
                <a14:m>
                  <m:oMath xmlns:m="http://schemas.openxmlformats.org/officeDocument/2006/math">
                    <m:sSub>
                      <m:sSubPr>
                        <m:ctrlPr>
                          <a:rPr lang="en-US" altLang="zh-CN" sz="1500" b="0" i="1" dirty="0" smtClean="0">
                            <a:latin typeface="Cambria Math" panose="02040503050406030204" pitchFamily="18" charset="0"/>
                          </a:rPr>
                        </m:ctrlPr>
                      </m:sSubPr>
                      <m:e>
                        <m:r>
                          <a:rPr lang="en-US" altLang="zh-CN" sz="1500" b="0" i="1" dirty="0" smtClean="0">
                            <a:latin typeface="Cambria Math" panose="02040503050406030204" pitchFamily="18" charset="0"/>
                          </a:rPr>
                          <m:t>𝐿</m:t>
                        </m:r>
                      </m:e>
                      <m:sub>
                        <m:r>
                          <a:rPr lang="en-US" altLang="zh-CN" sz="1500" b="0" i="1" dirty="0" smtClean="0">
                            <a:latin typeface="Cambria Math" panose="02040503050406030204" pitchFamily="18" charset="0"/>
                          </a:rPr>
                          <m:t>1</m:t>
                        </m:r>
                      </m:sub>
                    </m:sSub>
                  </m:oMath>
                </a14:m>
                <a:r>
                  <a:rPr lang="zh-CN" altLang="en-US" sz="1500" dirty="0">
                    <a:latin typeface="Times New Roman" panose="02020603050405020304" pitchFamily="18" charset="0"/>
                  </a:rPr>
                  <a:t>登机（从内到外）</a:t>
                </a:r>
                <a:endParaRPr lang="en-US" altLang="zh-CN" sz="1500" dirty="0">
                  <a:latin typeface="Times New Roman" panose="02020603050405020304" pitchFamily="18" charset="0"/>
                </a:endParaRPr>
              </a:p>
              <a:p>
                <a:pPr lvl="2">
                  <a:buFont typeface="Wingdings" panose="05000000000000000000" pitchFamily="2" charset="2"/>
                  <a:buChar char="p"/>
                </a:pPr>
                <a:r>
                  <a:rPr lang="en-US" altLang="zh-CN" sz="1500" dirty="0">
                    <a:latin typeface="Times New Roman" panose="02020603050405020304" pitchFamily="18" charset="0"/>
                  </a:rPr>
                  <a:t>Boarding from </a:t>
                </a:r>
                <a14:m>
                  <m:oMath xmlns:m="http://schemas.openxmlformats.org/officeDocument/2006/math">
                    <m:sSub>
                      <m:sSubPr>
                        <m:ctrlPr>
                          <a:rPr lang="en-US" altLang="zh-CN" sz="1500" i="1">
                            <a:latin typeface="Cambria Math" panose="02040503050406030204" pitchFamily="18" charset="0"/>
                          </a:rPr>
                        </m:ctrlPr>
                      </m:sSubPr>
                      <m:e>
                        <m:r>
                          <a:rPr lang="en-US" altLang="zh-CN" sz="1500" i="1">
                            <a:latin typeface="Cambria Math" panose="02040503050406030204" pitchFamily="18" charset="0"/>
                          </a:rPr>
                          <m:t>𝐿</m:t>
                        </m:r>
                      </m:e>
                      <m:sub>
                        <m:r>
                          <a:rPr lang="en-US" altLang="zh-CN" sz="1500" i="1">
                            <a:latin typeface="Cambria Math" panose="02040503050406030204" pitchFamily="18" charset="0"/>
                          </a:rPr>
                          <m:t>4</m:t>
                        </m:r>
                      </m:sub>
                    </m:sSub>
                  </m:oMath>
                </a14:m>
                <a:r>
                  <a:rPr lang="zh-CN" altLang="en-US" sz="1500" dirty="0">
                    <a:latin typeface="Times New Roman" panose="02020603050405020304" pitchFamily="18" charset="0"/>
                  </a:rPr>
                  <a:t> </a:t>
                </a:r>
                <a:r>
                  <a:rPr lang="en-US" altLang="zh-CN" sz="1500" dirty="0">
                    <a:latin typeface="Times New Roman" panose="02020603050405020304" pitchFamily="18" charset="0"/>
                  </a:rPr>
                  <a:t>to </a:t>
                </a:r>
                <a14:m>
                  <m:oMath xmlns:m="http://schemas.openxmlformats.org/officeDocument/2006/math">
                    <m:sSub>
                      <m:sSubPr>
                        <m:ctrlPr>
                          <a:rPr lang="en-US" altLang="zh-CN" sz="1500" i="1" dirty="0">
                            <a:latin typeface="Cambria Math" panose="02040503050406030204" pitchFamily="18" charset="0"/>
                          </a:rPr>
                        </m:ctrlPr>
                      </m:sSubPr>
                      <m:e>
                        <m:r>
                          <a:rPr lang="en-US" altLang="zh-CN" sz="1500" i="1" dirty="0">
                            <a:latin typeface="Cambria Math" panose="02040503050406030204" pitchFamily="18" charset="0"/>
                          </a:rPr>
                          <m:t>𝐿</m:t>
                        </m:r>
                      </m:e>
                      <m:sub>
                        <m:r>
                          <a:rPr lang="en-US" altLang="zh-CN" sz="1500" i="1" dirty="0">
                            <a:latin typeface="Cambria Math" panose="02040503050406030204" pitchFamily="18" charset="0"/>
                          </a:rPr>
                          <m:t>1</m:t>
                        </m:r>
                      </m:sub>
                    </m:sSub>
                  </m:oMath>
                </a14:m>
                <a:r>
                  <a:rPr lang="en-US" altLang="zh-CN" sz="1500" dirty="0">
                    <a:latin typeface="Times New Roman" panose="02020603050405020304" pitchFamily="18" charset="0"/>
                  </a:rPr>
                  <a:t> (inner to outer)</a:t>
                </a:r>
              </a:p>
              <a:p>
                <a:pPr lvl="2">
                  <a:buFont typeface="Wingdings" panose="05000000000000000000" pitchFamily="2" charset="2"/>
                  <a:buChar char="p"/>
                </a:pPr>
                <a:r>
                  <a:rPr lang="zh-CN" altLang="en-US" sz="1500" dirty="0">
                    <a:latin typeface="Times New Roman" panose="02020603050405020304" pitchFamily="18" charset="0"/>
                  </a:rPr>
                  <a:t>“备用人”</a:t>
                </a:r>
                <a:endParaRPr lang="en-US" altLang="zh-CN" sz="1500" dirty="0">
                  <a:latin typeface="Times New Roman" panose="02020603050405020304" pitchFamily="18" charset="0"/>
                </a:endParaRPr>
              </a:p>
              <a:p>
                <a:pPr lvl="2">
                  <a:buFont typeface="Wingdings" panose="05000000000000000000" pitchFamily="2" charset="2"/>
                  <a:buChar char="p"/>
                </a:pPr>
                <a:r>
                  <a:rPr lang="en-US" altLang="zh-CN" sz="1500" i="1" dirty="0">
                    <a:latin typeface="Times New Roman" panose="02020603050405020304" pitchFamily="18" charset="0"/>
                  </a:rPr>
                  <a:t>Backup Passengers</a:t>
                </a:r>
              </a:p>
              <a:p>
                <a:pPr lvl="2">
                  <a:buFont typeface="Wingdings" panose="05000000000000000000" pitchFamily="2" charset="2"/>
                  <a:buChar char="p"/>
                </a:pPr>
                <a:r>
                  <a:rPr lang="zh-CN" altLang="en-US" sz="1500" dirty="0">
                    <a:latin typeface="Times New Roman" panose="02020603050405020304" pitchFamily="18" charset="0"/>
                  </a:rPr>
                  <a:t>贪心算法</a:t>
                </a:r>
                <a:endParaRPr lang="en-US" altLang="zh-CN" sz="1500" dirty="0">
                  <a:latin typeface="Times New Roman" panose="02020603050405020304" pitchFamily="18" charset="0"/>
                </a:endParaRPr>
              </a:p>
              <a:p>
                <a:pPr lvl="2">
                  <a:buFont typeface="Wingdings" panose="05000000000000000000" pitchFamily="2" charset="2"/>
                  <a:buChar char="p"/>
                </a:pPr>
                <a:r>
                  <a:rPr lang="en-US" altLang="zh-CN" sz="1500" dirty="0">
                    <a:latin typeface="Times New Roman" panose="02020603050405020304" pitchFamily="18" charset="0"/>
                  </a:rPr>
                  <a:t>Greedy Algorithm</a:t>
                </a:r>
                <a:endParaRPr lang="zh-CN" altLang="en-US" sz="1500" dirty="0">
                  <a:latin typeface="Times New Roman" panose="02020603050405020304" pitchFamily="18" charset="0"/>
                </a:endParaRPr>
              </a:p>
              <a:p>
                <a:endParaRPr lang="zh-CN" altLang="en-US" sz="1500" dirty="0">
                  <a:latin typeface="Times New Roman" panose="02020603050405020304" pitchFamily="18" charset="0"/>
                </a:endParaRPr>
              </a:p>
            </p:txBody>
          </p:sp>
        </mc:Choice>
        <mc:Fallback xmlns="">
          <p:sp>
            <p:nvSpPr>
              <p:cNvPr id="7" name="内容占位符 3">
                <a:extLst>
                  <a:ext uri="{FF2B5EF4-FFF2-40B4-BE49-F238E27FC236}">
                    <a16:creationId xmlns:a16="http://schemas.microsoft.com/office/drawing/2014/main" id="{2E5E88F9-E49C-42F7-80FF-3DA2824CDC8B}"/>
                  </a:ext>
                </a:extLst>
              </p:cNvPr>
              <p:cNvSpPr>
                <a:spLocks noGrp="1" noRot="1" noChangeAspect="1" noMove="1" noResize="1" noEditPoints="1" noAdjustHandles="1" noChangeArrowheads="1" noChangeShapeType="1" noTextEdit="1"/>
              </p:cNvSpPr>
              <p:nvPr>
                <p:ph sz="half" idx="1"/>
              </p:nvPr>
            </p:nvSpPr>
            <p:spPr>
              <a:xfrm>
                <a:off x="135961" y="2075983"/>
                <a:ext cx="4009320" cy="4510109"/>
              </a:xfrm>
              <a:blipFill>
                <a:blip r:embed="rId3"/>
                <a:stretch>
                  <a:fillRect/>
                </a:stretch>
              </a:blipFill>
            </p:spPr>
            <p:txBody>
              <a:bodyPr/>
              <a:lstStyle/>
              <a:p>
                <a:r>
                  <a:rPr lang="zh-CN" altLang="en-US">
                    <a:noFill/>
                  </a:rPr>
                  <a:t> </a:t>
                </a:r>
              </a:p>
            </p:txBody>
          </p:sp>
        </mc:Fallback>
      </mc:AlternateContent>
      <p:sp>
        <p:nvSpPr>
          <p:cNvPr id="13" name="标题 1">
            <a:extLst>
              <a:ext uri="{FF2B5EF4-FFF2-40B4-BE49-F238E27FC236}">
                <a16:creationId xmlns:a16="http://schemas.microsoft.com/office/drawing/2014/main" xmlns="" id="{E63EA5C6-788B-4E6D-BE07-E70C5A93D9CC}"/>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p:cNvPicPr>
            <a:picLocks noChangeAspect="1"/>
          </p:cNvPicPr>
          <p:nvPr/>
        </p:nvPicPr>
        <p:blipFill>
          <a:blip r:embed="rId4"/>
          <a:stretch>
            <a:fillRect/>
          </a:stretch>
        </p:blipFill>
        <p:spPr>
          <a:xfrm>
            <a:off x="4092182" y="4413749"/>
            <a:ext cx="4007634" cy="2118025"/>
          </a:xfrm>
          <a:prstGeom prst="rect">
            <a:avLst/>
          </a:prstGeom>
        </p:spPr>
      </p:pic>
      <p:grpSp>
        <p:nvGrpSpPr>
          <p:cNvPr id="2" name="组合 1"/>
          <p:cNvGrpSpPr/>
          <p:nvPr/>
        </p:nvGrpSpPr>
        <p:grpSpPr>
          <a:xfrm>
            <a:off x="8303767" y="4331037"/>
            <a:ext cx="3552567" cy="2200737"/>
            <a:chOff x="6489699" y="2786848"/>
            <a:chExt cx="5223607" cy="3235909"/>
          </a:xfrm>
        </p:grpSpPr>
        <p:sp>
          <p:nvSpPr>
            <p:cNvPr id="6" name="文本框 5"/>
            <p:cNvSpPr txBox="1"/>
            <p:nvPr/>
          </p:nvSpPr>
          <p:spPr>
            <a:xfrm>
              <a:off x="7367295" y="5499537"/>
              <a:ext cx="3468414" cy="523220"/>
            </a:xfrm>
            <a:prstGeom prst="rect">
              <a:avLst/>
            </a:prstGeom>
            <a:noFill/>
          </p:spPr>
          <p:txBody>
            <a:bodyPr wrap="square" rtlCol="0">
              <a:spAutoFit/>
            </a:bodyPr>
            <a:lstStyle/>
            <a:p>
              <a:pPr algn="ctr"/>
              <a:r>
                <a:rPr lang="zh-CN" altLang="en-US" sz="1400" b="1" dirty="0">
                  <a:solidFill>
                    <a:schemeClr val="accent1"/>
                  </a:solidFill>
                  <a:latin typeface="宋体" panose="02010600030101010101" pitchFamily="2" charset="-122"/>
                </a:rPr>
                <a:t>图 理想登机方案</a:t>
              </a:r>
              <a:endParaRPr lang="en-US" altLang="zh-CN" sz="1400" b="1" dirty="0">
                <a:solidFill>
                  <a:schemeClr val="accent1"/>
                </a:solidFill>
                <a:latin typeface="宋体" panose="02010600030101010101" pitchFamily="2" charset="-122"/>
              </a:endParaRPr>
            </a:p>
            <a:p>
              <a:pPr algn="ctr"/>
              <a:r>
                <a:rPr lang="en-US" altLang="zh-CN" sz="1400" b="1" dirty="0">
                  <a:solidFill>
                    <a:schemeClr val="accent1"/>
                  </a:solidFill>
                  <a:latin typeface="Times New Roman" panose="02020603050405020304" pitchFamily="18" charset="0"/>
                  <a:cs typeface="Times New Roman" panose="02020603050405020304" pitchFamily="18" charset="0"/>
                </a:rPr>
                <a:t>Fig. Ideal Boarding Scheme</a:t>
              </a:r>
              <a:endParaRPr lang="zh-CN" altLang="en-US" sz="1400" b="1" dirty="0">
                <a:solidFill>
                  <a:schemeClr val="accent1"/>
                </a:solidFill>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6489699" y="2786848"/>
              <a:ext cx="5223607" cy="2692983"/>
            </a:xfrm>
            <a:custGeom>
              <a:avLst/>
              <a:gdLst>
                <a:gd name="connsiteX0" fmla="*/ 2858338 w 6345741"/>
                <a:gd name="connsiteY0" fmla="*/ 0 h 3271489"/>
                <a:gd name="connsiteX1" fmla="*/ 4720849 w 6345741"/>
                <a:gd name="connsiteY1" fmla="*/ 0 h 3271489"/>
                <a:gd name="connsiteX2" fmla="*/ 4690906 w 6345741"/>
                <a:gd name="connsiteY2" fmla="*/ 25689 h 3271489"/>
                <a:gd name="connsiteX3" fmla="*/ 4632167 w 6345741"/>
                <a:gd name="connsiteY3" fmla="*/ 76013 h 3271489"/>
                <a:gd name="connsiteX4" fmla="*/ 4602332 w 6345741"/>
                <a:gd name="connsiteY4" fmla="*/ 97027 h 3271489"/>
                <a:gd name="connsiteX5" fmla="*/ 4602588 w 6345741"/>
                <a:gd name="connsiteY5" fmla="*/ 95896 h 3271489"/>
                <a:gd name="connsiteX6" fmla="*/ 4601521 w 6345741"/>
                <a:gd name="connsiteY6" fmla="*/ 97598 h 3271489"/>
                <a:gd name="connsiteX7" fmla="*/ 4602332 w 6345741"/>
                <a:gd name="connsiteY7" fmla="*/ 97027 h 3271489"/>
                <a:gd name="connsiteX8" fmla="*/ 4602115 w 6345741"/>
                <a:gd name="connsiteY8" fmla="*/ 97985 h 3271489"/>
                <a:gd name="connsiteX9" fmla="*/ 4555967 w 6345741"/>
                <a:gd name="connsiteY9" fmla="*/ 139513 h 3271489"/>
                <a:gd name="connsiteX10" fmla="*/ 4505167 w 6345741"/>
                <a:gd name="connsiteY10" fmla="*/ 177613 h 3271489"/>
                <a:gd name="connsiteX11" fmla="*/ 4467067 w 6345741"/>
                <a:gd name="connsiteY11" fmla="*/ 228413 h 3271489"/>
                <a:gd name="connsiteX12" fmla="*/ 4454367 w 6345741"/>
                <a:gd name="connsiteY12" fmla="*/ 406213 h 3271489"/>
                <a:gd name="connsiteX13" fmla="*/ 4479767 w 6345741"/>
                <a:gd name="connsiteY13" fmla="*/ 520513 h 3271489"/>
                <a:gd name="connsiteX14" fmla="*/ 4505167 w 6345741"/>
                <a:gd name="connsiteY14" fmla="*/ 596713 h 3271489"/>
                <a:gd name="connsiteX15" fmla="*/ 4555967 w 6345741"/>
                <a:gd name="connsiteY15" fmla="*/ 672913 h 3271489"/>
                <a:gd name="connsiteX16" fmla="*/ 4568667 w 6345741"/>
                <a:gd name="connsiteY16" fmla="*/ 711013 h 3271489"/>
                <a:gd name="connsiteX17" fmla="*/ 4619467 w 6345741"/>
                <a:gd name="connsiteY17" fmla="*/ 774513 h 3271489"/>
                <a:gd name="connsiteX18" fmla="*/ 4682967 w 6345741"/>
                <a:gd name="connsiteY18" fmla="*/ 838013 h 3271489"/>
                <a:gd name="connsiteX19" fmla="*/ 4733767 w 6345741"/>
                <a:gd name="connsiteY19" fmla="*/ 901513 h 3271489"/>
                <a:gd name="connsiteX20" fmla="*/ 4822667 w 6345741"/>
                <a:gd name="connsiteY20" fmla="*/ 1003113 h 3271489"/>
                <a:gd name="connsiteX21" fmla="*/ 4860767 w 6345741"/>
                <a:gd name="connsiteY21" fmla="*/ 1041213 h 3271489"/>
                <a:gd name="connsiteX22" fmla="*/ 4987767 w 6345741"/>
                <a:gd name="connsiteY22" fmla="*/ 1092013 h 3271489"/>
                <a:gd name="connsiteX23" fmla="*/ 5521167 w 6345741"/>
                <a:gd name="connsiteY23" fmla="*/ 1104713 h 3271489"/>
                <a:gd name="connsiteX24" fmla="*/ 5825967 w 6345741"/>
                <a:gd name="connsiteY24" fmla="*/ 1079313 h 3271489"/>
                <a:gd name="connsiteX25" fmla="*/ 5902167 w 6345741"/>
                <a:gd name="connsiteY25" fmla="*/ 1066613 h 3271489"/>
                <a:gd name="connsiteX26" fmla="*/ 5952967 w 6345741"/>
                <a:gd name="connsiteY26" fmla="*/ 1053913 h 3271489"/>
                <a:gd name="connsiteX27" fmla="*/ 6333967 w 6345741"/>
                <a:gd name="connsiteY27" fmla="*/ 1041213 h 3271489"/>
                <a:gd name="connsiteX28" fmla="*/ 6342433 w 6345741"/>
                <a:gd name="connsiteY28" fmla="*/ 1043653 h 3271489"/>
                <a:gd name="connsiteX29" fmla="*/ 6345741 w 6345741"/>
                <a:gd name="connsiteY29" fmla="*/ 1044653 h 3271489"/>
                <a:gd name="connsiteX30" fmla="*/ 6345741 w 6345741"/>
                <a:gd name="connsiteY30" fmla="*/ 2165668 h 3271489"/>
                <a:gd name="connsiteX31" fmla="*/ 6308567 w 6345741"/>
                <a:gd name="connsiteY31" fmla="*/ 2171513 h 3271489"/>
                <a:gd name="connsiteX32" fmla="*/ 6194267 w 6345741"/>
                <a:gd name="connsiteY32" fmla="*/ 2196913 h 3271489"/>
                <a:gd name="connsiteX33" fmla="*/ 6105367 w 6345741"/>
                <a:gd name="connsiteY33" fmla="*/ 2209613 h 3271489"/>
                <a:gd name="connsiteX34" fmla="*/ 6105367 w 6345741"/>
                <a:gd name="connsiteY34" fmla="*/ 2387413 h 3271489"/>
                <a:gd name="connsiteX35" fmla="*/ 6118067 w 6345741"/>
                <a:gd name="connsiteY35" fmla="*/ 2514413 h 3271489"/>
                <a:gd name="connsiteX36" fmla="*/ 6130767 w 6345741"/>
                <a:gd name="connsiteY36" fmla="*/ 2552513 h 3271489"/>
                <a:gd name="connsiteX37" fmla="*/ 6156167 w 6345741"/>
                <a:gd name="connsiteY37" fmla="*/ 2628713 h 3271489"/>
                <a:gd name="connsiteX38" fmla="*/ 6181567 w 6345741"/>
                <a:gd name="connsiteY38" fmla="*/ 2704913 h 3271489"/>
                <a:gd name="connsiteX39" fmla="*/ 6206967 w 6345741"/>
                <a:gd name="connsiteY39" fmla="*/ 2882713 h 3271489"/>
                <a:gd name="connsiteX40" fmla="*/ 6232367 w 6345741"/>
                <a:gd name="connsiteY40" fmla="*/ 2997013 h 3271489"/>
                <a:gd name="connsiteX41" fmla="*/ 6245067 w 6345741"/>
                <a:gd name="connsiteY41" fmla="*/ 3035113 h 3271489"/>
                <a:gd name="connsiteX42" fmla="*/ 6283167 w 6345741"/>
                <a:gd name="connsiteY42" fmla="*/ 3149413 h 3271489"/>
                <a:gd name="connsiteX43" fmla="*/ 6301648 w 6345741"/>
                <a:gd name="connsiteY43" fmla="*/ 3237200 h 3271489"/>
                <a:gd name="connsiteX44" fmla="*/ 6304284 w 6345741"/>
                <a:gd name="connsiteY44" fmla="*/ 3271489 h 3271489"/>
                <a:gd name="connsiteX45" fmla="*/ 4141961 w 6345741"/>
                <a:gd name="connsiteY45" fmla="*/ 3271489 h 3271489"/>
                <a:gd name="connsiteX46" fmla="*/ 4136867 w 6345741"/>
                <a:gd name="connsiteY46" fmla="*/ 3263713 h 3271489"/>
                <a:gd name="connsiteX47" fmla="*/ 4060667 w 6345741"/>
                <a:gd name="connsiteY47" fmla="*/ 3238313 h 3271489"/>
                <a:gd name="connsiteX48" fmla="*/ 4022567 w 6345741"/>
                <a:gd name="connsiteY48" fmla="*/ 3200213 h 3271489"/>
                <a:gd name="connsiteX49" fmla="*/ 3984467 w 6345741"/>
                <a:gd name="connsiteY49" fmla="*/ 3174813 h 3271489"/>
                <a:gd name="connsiteX50" fmla="*/ 3933667 w 6345741"/>
                <a:gd name="connsiteY50" fmla="*/ 3136713 h 3271489"/>
                <a:gd name="connsiteX51" fmla="*/ 3882867 w 6345741"/>
                <a:gd name="connsiteY51" fmla="*/ 3162113 h 3271489"/>
                <a:gd name="connsiteX52" fmla="*/ 3908267 w 6345741"/>
                <a:gd name="connsiteY52" fmla="*/ 3238313 h 3271489"/>
                <a:gd name="connsiteX53" fmla="*/ 3912683 w 6345741"/>
                <a:gd name="connsiteY53" fmla="*/ 3271489 h 3271489"/>
                <a:gd name="connsiteX54" fmla="*/ 1281663 w 6345741"/>
                <a:gd name="connsiteY54" fmla="*/ 3271489 h 3271489"/>
                <a:gd name="connsiteX55" fmla="*/ 1262144 w 6345741"/>
                <a:gd name="connsiteY55" fmla="*/ 3262433 h 3271489"/>
                <a:gd name="connsiteX56" fmla="*/ 1241267 w 6345741"/>
                <a:gd name="connsiteY56" fmla="*/ 3238313 h 3271489"/>
                <a:gd name="connsiteX57" fmla="*/ 1228567 w 6345741"/>
                <a:gd name="connsiteY57" fmla="*/ 3136713 h 3271489"/>
                <a:gd name="connsiteX58" fmla="*/ 1241267 w 6345741"/>
                <a:gd name="connsiteY58" fmla="*/ 3073213 h 3271489"/>
                <a:gd name="connsiteX59" fmla="*/ 1266667 w 6345741"/>
                <a:gd name="connsiteY59" fmla="*/ 2997013 h 3271489"/>
                <a:gd name="connsiteX60" fmla="*/ 1266667 w 6345741"/>
                <a:gd name="connsiteY60" fmla="*/ 2743013 h 3271489"/>
                <a:gd name="connsiteX61" fmla="*/ 1190467 w 6345741"/>
                <a:gd name="connsiteY61" fmla="*/ 2692213 h 3271489"/>
                <a:gd name="connsiteX62" fmla="*/ 1152367 w 6345741"/>
                <a:gd name="connsiteY62" fmla="*/ 2679513 h 3271489"/>
                <a:gd name="connsiteX63" fmla="*/ 1076167 w 6345741"/>
                <a:gd name="connsiteY63" fmla="*/ 2628713 h 3271489"/>
                <a:gd name="connsiteX64" fmla="*/ 936467 w 6345741"/>
                <a:gd name="connsiteY64" fmla="*/ 2590613 h 3271489"/>
                <a:gd name="connsiteX65" fmla="*/ 860267 w 6345741"/>
                <a:gd name="connsiteY65" fmla="*/ 2552513 h 3271489"/>
                <a:gd name="connsiteX66" fmla="*/ 822167 w 6345741"/>
                <a:gd name="connsiteY66" fmla="*/ 2539813 h 3271489"/>
                <a:gd name="connsiteX67" fmla="*/ 784067 w 6345741"/>
                <a:gd name="connsiteY67" fmla="*/ 2514413 h 3271489"/>
                <a:gd name="connsiteX68" fmla="*/ 733267 w 6345741"/>
                <a:gd name="connsiteY68" fmla="*/ 2489013 h 3271489"/>
                <a:gd name="connsiteX69" fmla="*/ 669767 w 6345741"/>
                <a:gd name="connsiteY69" fmla="*/ 2374713 h 3271489"/>
                <a:gd name="connsiteX70" fmla="*/ 644367 w 6345741"/>
                <a:gd name="connsiteY70" fmla="*/ 2336613 h 3271489"/>
                <a:gd name="connsiteX71" fmla="*/ 618967 w 6345741"/>
                <a:gd name="connsiteY71" fmla="*/ 2285813 h 3271489"/>
                <a:gd name="connsiteX72" fmla="*/ 606267 w 6345741"/>
                <a:gd name="connsiteY72" fmla="*/ 2247713 h 3271489"/>
                <a:gd name="connsiteX73" fmla="*/ 428467 w 6345741"/>
                <a:gd name="connsiteY73" fmla="*/ 2235013 h 3271489"/>
                <a:gd name="connsiteX74" fmla="*/ 352267 w 6345741"/>
                <a:gd name="connsiteY74" fmla="*/ 2285813 h 3271489"/>
                <a:gd name="connsiteX75" fmla="*/ 136367 w 6345741"/>
                <a:gd name="connsiteY75" fmla="*/ 2298513 h 3271489"/>
                <a:gd name="connsiteX76" fmla="*/ 60167 w 6345741"/>
                <a:gd name="connsiteY76" fmla="*/ 2285813 h 3271489"/>
                <a:gd name="connsiteX77" fmla="*/ 11558 w 6345741"/>
                <a:gd name="connsiteY77" fmla="*/ 2279488 h 3271489"/>
                <a:gd name="connsiteX78" fmla="*/ 0 w 6345741"/>
                <a:gd name="connsiteY78" fmla="*/ 2277506 h 3271489"/>
                <a:gd name="connsiteX79" fmla="*/ 0 w 6345741"/>
                <a:gd name="connsiteY79" fmla="*/ 1205230 h 3271489"/>
                <a:gd name="connsiteX80" fmla="*/ 580867 w 6345741"/>
                <a:gd name="connsiteY80" fmla="*/ 1193613 h 3271489"/>
                <a:gd name="connsiteX81" fmla="*/ 1355567 w 6345741"/>
                <a:gd name="connsiteY81" fmla="*/ 1168213 h 3271489"/>
                <a:gd name="connsiteX82" fmla="*/ 2003267 w 6345741"/>
                <a:gd name="connsiteY82" fmla="*/ 1180913 h 3271489"/>
                <a:gd name="connsiteX83" fmla="*/ 2041367 w 6345741"/>
                <a:gd name="connsiteY83" fmla="*/ 1168213 h 3271489"/>
                <a:gd name="connsiteX84" fmla="*/ 2079467 w 6345741"/>
                <a:gd name="connsiteY84" fmla="*/ 1155513 h 3271489"/>
                <a:gd name="connsiteX85" fmla="*/ 2193767 w 6345741"/>
                <a:gd name="connsiteY85" fmla="*/ 1117413 h 3271489"/>
                <a:gd name="connsiteX86" fmla="*/ 2269967 w 6345741"/>
                <a:gd name="connsiteY86" fmla="*/ 1066613 h 3271489"/>
                <a:gd name="connsiteX87" fmla="*/ 2308067 w 6345741"/>
                <a:gd name="connsiteY87" fmla="*/ 1053913 h 3271489"/>
                <a:gd name="connsiteX88" fmla="*/ 2333467 w 6345741"/>
                <a:gd name="connsiteY88" fmla="*/ 1015813 h 3271489"/>
                <a:gd name="connsiteX89" fmla="*/ 2384267 w 6345741"/>
                <a:gd name="connsiteY89" fmla="*/ 939613 h 3271489"/>
                <a:gd name="connsiteX90" fmla="*/ 2473167 w 6345741"/>
                <a:gd name="connsiteY90" fmla="*/ 825313 h 3271489"/>
                <a:gd name="connsiteX91" fmla="*/ 2536667 w 6345741"/>
                <a:gd name="connsiteY91" fmla="*/ 749113 h 3271489"/>
                <a:gd name="connsiteX92" fmla="*/ 2562067 w 6345741"/>
                <a:gd name="connsiteY92" fmla="*/ 672913 h 3271489"/>
                <a:gd name="connsiteX93" fmla="*/ 2587467 w 6345741"/>
                <a:gd name="connsiteY93" fmla="*/ 634813 h 3271489"/>
                <a:gd name="connsiteX94" fmla="*/ 2600167 w 6345741"/>
                <a:gd name="connsiteY94" fmla="*/ 596713 h 3271489"/>
                <a:gd name="connsiteX95" fmla="*/ 2625567 w 6345741"/>
                <a:gd name="connsiteY95" fmla="*/ 545913 h 3271489"/>
                <a:gd name="connsiteX96" fmla="*/ 2650967 w 6345741"/>
                <a:gd name="connsiteY96" fmla="*/ 507813 h 3271489"/>
                <a:gd name="connsiteX97" fmla="*/ 2663667 w 6345741"/>
                <a:gd name="connsiteY97" fmla="*/ 469713 h 3271489"/>
                <a:gd name="connsiteX98" fmla="*/ 2701767 w 6345741"/>
                <a:gd name="connsiteY98" fmla="*/ 393513 h 3271489"/>
                <a:gd name="connsiteX99" fmla="*/ 2752567 w 6345741"/>
                <a:gd name="connsiteY99" fmla="*/ 317313 h 3271489"/>
                <a:gd name="connsiteX100" fmla="*/ 2777967 w 6345741"/>
                <a:gd name="connsiteY100" fmla="*/ 241113 h 3271489"/>
                <a:gd name="connsiteX101" fmla="*/ 2803367 w 6345741"/>
                <a:gd name="connsiteY101" fmla="*/ 190313 h 3271489"/>
                <a:gd name="connsiteX102" fmla="*/ 2828767 w 6345741"/>
                <a:gd name="connsiteY102" fmla="*/ 101413 h 3271489"/>
                <a:gd name="connsiteX103" fmla="*/ 2841467 w 6345741"/>
                <a:gd name="connsiteY103" fmla="*/ 63313 h 3271489"/>
                <a:gd name="connsiteX104" fmla="*/ 2854167 w 6345741"/>
                <a:gd name="connsiteY104" fmla="*/ 12513 h 3271489"/>
                <a:gd name="connsiteX105" fmla="*/ 2858338 w 6345741"/>
                <a:gd name="connsiteY105" fmla="*/ 0 h 327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345741" h="3271489">
                  <a:moveTo>
                    <a:pt x="2858338" y="0"/>
                  </a:moveTo>
                  <a:lnTo>
                    <a:pt x="4720849" y="0"/>
                  </a:lnTo>
                  <a:lnTo>
                    <a:pt x="4690906" y="25689"/>
                  </a:lnTo>
                  <a:cubicBezTo>
                    <a:pt x="4644553" y="67539"/>
                    <a:pt x="4748694" y="-7221"/>
                    <a:pt x="4632167" y="76013"/>
                  </a:cubicBezTo>
                  <a:lnTo>
                    <a:pt x="4602332" y="97027"/>
                  </a:lnTo>
                  <a:lnTo>
                    <a:pt x="4602588" y="95896"/>
                  </a:lnTo>
                  <a:cubicBezTo>
                    <a:pt x="4597395" y="98142"/>
                    <a:pt x="4574531" y="116148"/>
                    <a:pt x="4601521" y="97598"/>
                  </a:cubicBezTo>
                  <a:lnTo>
                    <a:pt x="4602332" y="97027"/>
                  </a:lnTo>
                  <a:lnTo>
                    <a:pt x="4602115" y="97985"/>
                  </a:lnTo>
                  <a:cubicBezTo>
                    <a:pt x="4598184" y="102438"/>
                    <a:pt x="4585615" y="114101"/>
                    <a:pt x="4555967" y="139513"/>
                  </a:cubicBezTo>
                  <a:cubicBezTo>
                    <a:pt x="4539896" y="153288"/>
                    <a:pt x="4520134" y="162646"/>
                    <a:pt x="4505167" y="177613"/>
                  </a:cubicBezTo>
                  <a:cubicBezTo>
                    <a:pt x="4490200" y="192580"/>
                    <a:pt x="4471659" y="207750"/>
                    <a:pt x="4467067" y="228413"/>
                  </a:cubicBezTo>
                  <a:cubicBezTo>
                    <a:pt x="4454177" y="286416"/>
                    <a:pt x="4458600" y="346946"/>
                    <a:pt x="4454367" y="406213"/>
                  </a:cubicBezTo>
                  <a:cubicBezTo>
                    <a:pt x="4470490" y="486829"/>
                    <a:pt x="4461832" y="448772"/>
                    <a:pt x="4479767" y="520513"/>
                  </a:cubicBezTo>
                  <a:cubicBezTo>
                    <a:pt x="4486261" y="546488"/>
                    <a:pt x="4496700" y="571313"/>
                    <a:pt x="4505167" y="596713"/>
                  </a:cubicBezTo>
                  <a:cubicBezTo>
                    <a:pt x="4514820" y="625673"/>
                    <a:pt x="4541142" y="646228"/>
                    <a:pt x="4555967" y="672913"/>
                  </a:cubicBezTo>
                  <a:cubicBezTo>
                    <a:pt x="4562468" y="684615"/>
                    <a:pt x="4560304" y="700560"/>
                    <a:pt x="4568667" y="711013"/>
                  </a:cubicBezTo>
                  <a:cubicBezTo>
                    <a:pt x="4634319" y="793077"/>
                    <a:pt x="4587545" y="678748"/>
                    <a:pt x="4619467" y="774513"/>
                  </a:cubicBezTo>
                  <a:cubicBezTo>
                    <a:pt x="4721067" y="842246"/>
                    <a:pt x="4598300" y="753346"/>
                    <a:pt x="4682967" y="838013"/>
                  </a:cubicBezTo>
                  <a:cubicBezTo>
                    <a:pt x="4740412" y="895458"/>
                    <a:pt x="4709043" y="827340"/>
                    <a:pt x="4733767" y="901513"/>
                  </a:cubicBezTo>
                  <a:cubicBezTo>
                    <a:pt x="4807525" y="950685"/>
                    <a:pt x="4742885" y="900536"/>
                    <a:pt x="4822667" y="1003113"/>
                  </a:cubicBezTo>
                  <a:cubicBezTo>
                    <a:pt x="4833694" y="1017290"/>
                    <a:pt x="4846152" y="1030774"/>
                    <a:pt x="4860767" y="1041213"/>
                  </a:cubicBezTo>
                  <a:cubicBezTo>
                    <a:pt x="4883274" y="1057289"/>
                    <a:pt x="4967486" y="1090745"/>
                    <a:pt x="4987767" y="1092013"/>
                  </a:cubicBezTo>
                  <a:cubicBezTo>
                    <a:pt x="5165271" y="1103107"/>
                    <a:pt x="5343367" y="1100480"/>
                    <a:pt x="5521167" y="1104713"/>
                  </a:cubicBezTo>
                  <a:cubicBezTo>
                    <a:pt x="5789544" y="1071166"/>
                    <a:pt x="5390983" y="1118857"/>
                    <a:pt x="5825967" y="1079313"/>
                  </a:cubicBezTo>
                  <a:cubicBezTo>
                    <a:pt x="5851612" y="1076982"/>
                    <a:pt x="5876917" y="1071663"/>
                    <a:pt x="5902167" y="1066613"/>
                  </a:cubicBezTo>
                  <a:cubicBezTo>
                    <a:pt x="5919283" y="1063190"/>
                    <a:pt x="5935543" y="1054938"/>
                    <a:pt x="5952967" y="1053913"/>
                  </a:cubicBezTo>
                  <a:cubicBezTo>
                    <a:pt x="6079818" y="1046451"/>
                    <a:pt x="6206967" y="1045446"/>
                    <a:pt x="6333967" y="1041213"/>
                  </a:cubicBezTo>
                  <a:cubicBezTo>
                    <a:pt x="6333967" y="1041213"/>
                    <a:pt x="6337200" y="1042121"/>
                    <a:pt x="6342433" y="1043653"/>
                  </a:cubicBezTo>
                  <a:lnTo>
                    <a:pt x="6345741" y="1044653"/>
                  </a:lnTo>
                  <a:lnTo>
                    <a:pt x="6345741" y="2165668"/>
                  </a:lnTo>
                  <a:lnTo>
                    <a:pt x="6308567" y="2171513"/>
                  </a:lnTo>
                  <a:cubicBezTo>
                    <a:pt x="6194400" y="2194346"/>
                    <a:pt x="6327350" y="2174732"/>
                    <a:pt x="6194267" y="2196913"/>
                  </a:cubicBezTo>
                  <a:cubicBezTo>
                    <a:pt x="6164740" y="2201834"/>
                    <a:pt x="6122973" y="2185404"/>
                    <a:pt x="6105367" y="2209613"/>
                  </a:cubicBezTo>
                  <a:cubicBezTo>
                    <a:pt x="6055965" y="2277541"/>
                    <a:pt x="6096694" y="2326699"/>
                    <a:pt x="6105367" y="2387413"/>
                  </a:cubicBezTo>
                  <a:cubicBezTo>
                    <a:pt x="6111384" y="2429530"/>
                    <a:pt x="6113834" y="2472080"/>
                    <a:pt x="6118067" y="2514413"/>
                  </a:cubicBezTo>
                  <a:lnTo>
                    <a:pt x="6130767" y="2552513"/>
                  </a:lnTo>
                  <a:lnTo>
                    <a:pt x="6156167" y="2628713"/>
                  </a:lnTo>
                  <a:cubicBezTo>
                    <a:pt x="6164634" y="2654113"/>
                    <a:pt x="6175073" y="2678938"/>
                    <a:pt x="6181567" y="2704913"/>
                  </a:cubicBezTo>
                  <a:cubicBezTo>
                    <a:pt x="6190722" y="2741535"/>
                    <a:pt x="6203208" y="2852641"/>
                    <a:pt x="6206967" y="2882713"/>
                  </a:cubicBezTo>
                  <a:cubicBezTo>
                    <a:pt x="6227810" y="2945242"/>
                    <a:pt x="6217466" y="2907608"/>
                    <a:pt x="6232367" y="2997013"/>
                  </a:cubicBezTo>
                  <a:cubicBezTo>
                    <a:pt x="6234568" y="3010218"/>
                    <a:pt x="6240834" y="3022413"/>
                    <a:pt x="6245067" y="3035113"/>
                  </a:cubicBezTo>
                  <a:lnTo>
                    <a:pt x="6283167" y="3149413"/>
                  </a:lnTo>
                  <a:cubicBezTo>
                    <a:pt x="6292633" y="3177811"/>
                    <a:pt x="6298104" y="3207320"/>
                    <a:pt x="6301648" y="3237200"/>
                  </a:cubicBezTo>
                  <a:lnTo>
                    <a:pt x="6304284" y="3271489"/>
                  </a:lnTo>
                  <a:lnTo>
                    <a:pt x="4141961" y="3271489"/>
                  </a:lnTo>
                  <a:lnTo>
                    <a:pt x="4136867" y="3263713"/>
                  </a:lnTo>
                  <a:cubicBezTo>
                    <a:pt x="4136867" y="3263713"/>
                    <a:pt x="4084072" y="3251316"/>
                    <a:pt x="4060667" y="3238313"/>
                  </a:cubicBezTo>
                  <a:cubicBezTo>
                    <a:pt x="4044967" y="3229591"/>
                    <a:pt x="4036365" y="3211711"/>
                    <a:pt x="4022567" y="3200213"/>
                  </a:cubicBezTo>
                  <a:cubicBezTo>
                    <a:pt x="4010841" y="3190442"/>
                    <a:pt x="3996887" y="3183685"/>
                    <a:pt x="3984467" y="3174813"/>
                  </a:cubicBezTo>
                  <a:cubicBezTo>
                    <a:pt x="3967243" y="3162510"/>
                    <a:pt x="3950600" y="3149413"/>
                    <a:pt x="3933667" y="3136713"/>
                  </a:cubicBezTo>
                  <a:cubicBezTo>
                    <a:pt x="3857040" y="3121388"/>
                    <a:pt x="3863341" y="3103535"/>
                    <a:pt x="3882867" y="3162113"/>
                  </a:cubicBezTo>
                  <a:cubicBezTo>
                    <a:pt x="3891334" y="3187513"/>
                    <a:pt x="3903016" y="3212059"/>
                    <a:pt x="3908267" y="3238313"/>
                  </a:cubicBezTo>
                  <a:lnTo>
                    <a:pt x="3912683" y="3271489"/>
                  </a:lnTo>
                  <a:lnTo>
                    <a:pt x="1281663" y="3271489"/>
                  </a:lnTo>
                  <a:lnTo>
                    <a:pt x="1262144" y="3262433"/>
                  </a:lnTo>
                  <a:cubicBezTo>
                    <a:pt x="1253190" y="3256242"/>
                    <a:pt x="1245850" y="3248396"/>
                    <a:pt x="1241267" y="3238313"/>
                  </a:cubicBezTo>
                  <a:cubicBezTo>
                    <a:pt x="1227144" y="3207242"/>
                    <a:pt x="1232800" y="3170580"/>
                    <a:pt x="1228567" y="3136713"/>
                  </a:cubicBezTo>
                  <a:lnTo>
                    <a:pt x="1241267" y="3073213"/>
                  </a:lnTo>
                  <a:cubicBezTo>
                    <a:pt x="1246518" y="3046959"/>
                    <a:pt x="1263204" y="3023562"/>
                    <a:pt x="1266667" y="2997013"/>
                  </a:cubicBezTo>
                  <a:cubicBezTo>
                    <a:pt x="1291953" y="2803150"/>
                    <a:pt x="1299973" y="2842931"/>
                    <a:pt x="1266667" y="2743013"/>
                  </a:cubicBezTo>
                  <a:cubicBezTo>
                    <a:pt x="1266667" y="2743013"/>
                    <a:pt x="1217152" y="2707038"/>
                    <a:pt x="1190467" y="2692213"/>
                  </a:cubicBezTo>
                  <a:cubicBezTo>
                    <a:pt x="1178765" y="2685712"/>
                    <a:pt x="1165067" y="2683746"/>
                    <a:pt x="1152367" y="2679513"/>
                  </a:cubicBezTo>
                  <a:cubicBezTo>
                    <a:pt x="1123407" y="2669860"/>
                    <a:pt x="1101567" y="2645646"/>
                    <a:pt x="1076167" y="2628713"/>
                  </a:cubicBezTo>
                  <a:cubicBezTo>
                    <a:pt x="1043472" y="2606916"/>
                    <a:pt x="974636" y="2600155"/>
                    <a:pt x="936467" y="2590613"/>
                  </a:cubicBezTo>
                  <a:cubicBezTo>
                    <a:pt x="872623" y="2574652"/>
                    <a:pt x="922348" y="2583553"/>
                    <a:pt x="860267" y="2552513"/>
                  </a:cubicBezTo>
                  <a:cubicBezTo>
                    <a:pt x="848293" y="2546526"/>
                    <a:pt x="834141" y="2545800"/>
                    <a:pt x="822167" y="2539813"/>
                  </a:cubicBezTo>
                  <a:cubicBezTo>
                    <a:pt x="808515" y="2532987"/>
                    <a:pt x="797319" y="2521986"/>
                    <a:pt x="784067" y="2514413"/>
                  </a:cubicBezTo>
                  <a:cubicBezTo>
                    <a:pt x="767629" y="2505020"/>
                    <a:pt x="750200" y="2497480"/>
                    <a:pt x="733267" y="2489013"/>
                  </a:cubicBezTo>
                  <a:cubicBezTo>
                    <a:pt x="679876" y="2462317"/>
                    <a:pt x="690000" y="2415180"/>
                    <a:pt x="669767" y="2374713"/>
                  </a:cubicBezTo>
                  <a:cubicBezTo>
                    <a:pt x="662941" y="2361061"/>
                    <a:pt x="651940" y="2349865"/>
                    <a:pt x="644367" y="2336613"/>
                  </a:cubicBezTo>
                  <a:cubicBezTo>
                    <a:pt x="634974" y="2320175"/>
                    <a:pt x="626425" y="2303214"/>
                    <a:pt x="618967" y="2285813"/>
                  </a:cubicBezTo>
                  <a:cubicBezTo>
                    <a:pt x="613694" y="2273508"/>
                    <a:pt x="619202" y="2251162"/>
                    <a:pt x="606267" y="2247713"/>
                  </a:cubicBezTo>
                  <a:cubicBezTo>
                    <a:pt x="548856" y="2232403"/>
                    <a:pt x="487734" y="2239246"/>
                    <a:pt x="428467" y="2235013"/>
                  </a:cubicBezTo>
                  <a:cubicBezTo>
                    <a:pt x="428467" y="2235013"/>
                    <a:pt x="382097" y="2279328"/>
                    <a:pt x="352267" y="2285813"/>
                  </a:cubicBezTo>
                  <a:cubicBezTo>
                    <a:pt x="281821" y="2301127"/>
                    <a:pt x="208334" y="2294280"/>
                    <a:pt x="136367" y="2298513"/>
                  </a:cubicBezTo>
                  <a:cubicBezTo>
                    <a:pt x="110967" y="2294280"/>
                    <a:pt x="85618" y="2289729"/>
                    <a:pt x="60167" y="2285813"/>
                  </a:cubicBezTo>
                  <a:cubicBezTo>
                    <a:pt x="45398" y="2283541"/>
                    <a:pt x="28809" y="2281739"/>
                    <a:pt x="11558" y="2279488"/>
                  </a:cubicBezTo>
                  <a:lnTo>
                    <a:pt x="0" y="2277506"/>
                  </a:lnTo>
                  <a:lnTo>
                    <a:pt x="0" y="1205230"/>
                  </a:lnTo>
                  <a:lnTo>
                    <a:pt x="580867" y="1193613"/>
                  </a:lnTo>
                  <a:cubicBezTo>
                    <a:pt x="1265157" y="1172558"/>
                    <a:pt x="-208731" y="1168213"/>
                    <a:pt x="1355567" y="1168213"/>
                  </a:cubicBezTo>
                  <a:lnTo>
                    <a:pt x="2003267" y="1180913"/>
                  </a:lnTo>
                  <a:lnTo>
                    <a:pt x="2041367" y="1168213"/>
                  </a:lnTo>
                  <a:lnTo>
                    <a:pt x="2079467" y="1155513"/>
                  </a:lnTo>
                  <a:lnTo>
                    <a:pt x="2193767" y="1117413"/>
                  </a:lnTo>
                  <a:cubicBezTo>
                    <a:pt x="2222727" y="1107760"/>
                    <a:pt x="2243282" y="1081438"/>
                    <a:pt x="2269967" y="1066613"/>
                  </a:cubicBezTo>
                  <a:cubicBezTo>
                    <a:pt x="2281669" y="1060112"/>
                    <a:pt x="2295367" y="1058146"/>
                    <a:pt x="2308067" y="1053913"/>
                  </a:cubicBezTo>
                  <a:cubicBezTo>
                    <a:pt x="2322547" y="1049086"/>
                    <a:pt x="2325000" y="1028513"/>
                    <a:pt x="2333467" y="1015813"/>
                  </a:cubicBezTo>
                  <a:lnTo>
                    <a:pt x="2384267" y="939613"/>
                  </a:lnTo>
                  <a:cubicBezTo>
                    <a:pt x="2498488" y="768281"/>
                    <a:pt x="2438466" y="929417"/>
                    <a:pt x="2473167" y="825313"/>
                  </a:cubicBezTo>
                  <a:cubicBezTo>
                    <a:pt x="2522060" y="776420"/>
                    <a:pt x="2501304" y="802157"/>
                    <a:pt x="2536667" y="749113"/>
                  </a:cubicBezTo>
                  <a:cubicBezTo>
                    <a:pt x="2551519" y="726836"/>
                    <a:pt x="2551193" y="697379"/>
                    <a:pt x="2562067" y="672913"/>
                  </a:cubicBezTo>
                  <a:cubicBezTo>
                    <a:pt x="2568266" y="658965"/>
                    <a:pt x="2580641" y="648465"/>
                    <a:pt x="2587467" y="634813"/>
                  </a:cubicBezTo>
                  <a:cubicBezTo>
                    <a:pt x="2593454" y="622839"/>
                    <a:pt x="2594894" y="609018"/>
                    <a:pt x="2600167" y="596713"/>
                  </a:cubicBezTo>
                  <a:cubicBezTo>
                    <a:pt x="2607625" y="579312"/>
                    <a:pt x="2616174" y="562351"/>
                    <a:pt x="2625567" y="545913"/>
                  </a:cubicBezTo>
                  <a:cubicBezTo>
                    <a:pt x="2633140" y="532661"/>
                    <a:pt x="2644141" y="521465"/>
                    <a:pt x="2650967" y="507813"/>
                  </a:cubicBezTo>
                  <a:cubicBezTo>
                    <a:pt x="2656954" y="495839"/>
                    <a:pt x="2657680" y="481687"/>
                    <a:pt x="2663667" y="469713"/>
                  </a:cubicBezTo>
                  <a:cubicBezTo>
                    <a:pt x="2712906" y="371236"/>
                    <a:pt x="2669845" y="489278"/>
                    <a:pt x="2701767" y="393513"/>
                  </a:cubicBezTo>
                  <a:cubicBezTo>
                    <a:pt x="2711420" y="364553"/>
                    <a:pt x="2735634" y="342713"/>
                    <a:pt x="2752567" y="317313"/>
                  </a:cubicBezTo>
                  <a:cubicBezTo>
                    <a:pt x="2767419" y="295036"/>
                    <a:pt x="2768023" y="265972"/>
                    <a:pt x="2777967" y="241113"/>
                  </a:cubicBezTo>
                  <a:cubicBezTo>
                    <a:pt x="2784998" y="223535"/>
                    <a:pt x="2795909" y="207714"/>
                    <a:pt x="2803367" y="190313"/>
                  </a:cubicBezTo>
                  <a:cubicBezTo>
                    <a:pt x="2816417" y="159863"/>
                    <a:pt x="2819560" y="133636"/>
                    <a:pt x="2828767" y="101413"/>
                  </a:cubicBezTo>
                  <a:cubicBezTo>
                    <a:pt x="2832445" y="88541"/>
                    <a:pt x="2837789" y="76185"/>
                    <a:pt x="2841467" y="63313"/>
                  </a:cubicBezTo>
                  <a:cubicBezTo>
                    <a:pt x="2846262" y="46530"/>
                    <a:pt x="2849934" y="29446"/>
                    <a:pt x="2854167" y="12513"/>
                  </a:cubicBezTo>
                  <a:lnTo>
                    <a:pt x="2858338" y="0"/>
                  </a:lnTo>
                  <a:close/>
                </a:path>
              </a:pathLst>
            </a:custGeom>
          </p:spPr>
        </p:pic>
      </p:grpSp>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47099" y="0"/>
            <a:ext cx="5744901" cy="4107912"/>
          </a:xfrm>
          <a:prstGeom prst="rect">
            <a:avLst/>
          </a:prstGeom>
        </p:spPr>
      </p:pic>
    </p:spTree>
    <p:extLst>
      <p:ext uri="{BB962C8B-B14F-4D97-AF65-F5344CB8AC3E}">
        <p14:creationId xmlns:p14="http://schemas.microsoft.com/office/powerpoint/2010/main" val="7971022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3">
            <a:extLst>
              <a:ext uri="{FF2B5EF4-FFF2-40B4-BE49-F238E27FC236}">
                <a16:creationId xmlns:a16="http://schemas.microsoft.com/office/drawing/2014/main" xmlns="" id="{2E5E88F9-E49C-42F7-80FF-3DA2824CDC8B}"/>
              </a:ext>
            </a:extLst>
          </p:cNvPr>
          <p:cNvSpPr>
            <a:spLocks noGrp="1"/>
          </p:cNvSpPr>
          <p:nvPr>
            <p:ph sz="half" idx="1"/>
          </p:nvPr>
        </p:nvSpPr>
        <p:spPr>
          <a:xfrm>
            <a:off x="818712" y="2222287"/>
            <a:ext cx="5185873" cy="3638763"/>
          </a:xfrm>
        </p:spPr>
        <p:txBody>
          <a:bodyPr anchor="t">
            <a:noAutofit/>
          </a:bodyPr>
          <a:lstStyle/>
          <a:p>
            <a:pPr>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结论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endParaRPr lang="zh-CN" altLang="en-US" dirty="0"/>
          </a:p>
        </p:txBody>
      </p:sp>
      <p:sp>
        <p:nvSpPr>
          <p:cNvPr id="13" name="标题 1">
            <a:extLst>
              <a:ext uri="{FF2B5EF4-FFF2-40B4-BE49-F238E27FC236}">
                <a16:creationId xmlns:a16="http://schemas.microsoft.com/office/drawing/2014/main" xmlns="" id="{E63EA5C6-788B-4E6D-BE07-E70C5A93D9CC}"/>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799" y="2524226"/>
            <a:ext cx="10058400" cy="3924074"/>
          </a:xfrm>
          <a:prstGeom prst="rect">
            <a:avLst/>
          </a:prstGeom>
        </p:spPr>
      </p:pic>
    </p:spTree>
    <p:extLst>
      <p:ext uri="{BB962C8B-B14F-4D97-AF65-F5344CB8AC3E}">
        <p14:creationId xmlns:p14="http://schemas.microsoft.com/office/powerpoint/2010/main" val="34054710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xmlns="" id="{FADF35AB-0C5B-4582-AE7E-D3CCC65409E5}"/>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优缺点</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Strengths &amp; Weaknesses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内容占位符 3">
            <a:extLst>
              <a:ext uri="{FF2B5EF4-FFF2-40B4-BE49-F238E27FC236}">
                <a16:creationId xmlns:a16="http://schemas.microsoft.com/office/drawing/2014/main" xmlns="" id="{2A5BD251-6A71-4AA6-A59A-7CF3DF939863}"/>
              </a:ext>
            </a:extLst>
          </p:cNvPr>
          <p:cNvSpPr>
            <a:spLocks noGrp="1"/>
          </p:cNvSpPr>
          <p:nvPr>
            <p:ph sz="half" idx="2"/>
          </p:nvPr>
        </p:nvSpPr>
        <p:spPr>
          <a:xfrm>
            <a:off x="814729" y="2364060"/>
            <a:ext cx="5189856" cy="3496992"/>
          </a:xfrm>
        </p:spPr>
        <p:txBody>
          <a:bodyPr>
            <a:normAutofit/>
          </a:bodyPr>
          <a:lstStyle/>
          <a:p>
            <a:pPr>
              <a:buFont typeface="Wingdings" panose="05000000000000000000" pitchFamily="2" charset="2"/>
              <a:buChar char="p"/>
            </a:pPr>
            <a:r>
              <a:rPr lang="zh-CN" altLang="en-US" sz="1500" b="1" dirty="0"/>
              <a:t>优点</a:t>
            </a:r>
            <a:endParaRPr lang="en-US" altLang="zh-CN" sz="1500" b="1" dirty="0"/>
          </a:p>
          <a:p>
            <a:pPr lvl="1">
              <a:buFont typeface="Wingdings" panose="05000000000000000000" pitchFamily="2" charset="2"/>
              <a:buChar char="p"/>
            </a:pPr>
            <a:r>
              <a:rPr lang="zh-CN" altLang="en-US" sz="1500" b="1" dirty="0"/>
              <a:t>准确性</a:t>
            </a:r>
            <a:endParaRPr lang="en-US" altLang="zh-CN" sz="1500" b="1" dirty="0"/>
          </a:p>
          <a:p>
            <a:pPr lvl="1">
              <a:buFont typeface="Wingdings" panose="05000000000000000000" pitchFamily="2" charset="2"/>
              <a:buChar char="p"/>
            </a:pPr>
            <a:r>
              <a:rPr lang="zh-CN" altLang="en-US" sz="1500" b="1" dirty="0"/>
              <a:t>多样性</a:t>
            </a:r>
            <a:endParaRPr lang="en-US" altLang="zh-CN" sz="1500" b="1" dirty="0"/>
          </a:p>
          <a:p>
            <a:pPr lvl="1">
              <a:buFont typeface="Wingdings" panose="05000000000000000000" pitchFamily="2" charset="2"/>
              <a:buChar char="p"/>
            </a:pPr>
            <a:r>
              <a:rPr lang="zh-CN" altLang="en-US" sz="1500" b="1" dirty="0"/>
              <a:t>有效性</a:t>
            </a:r>
            <a:endParaRPr lang="en-US" altLang="zh-CN" sz="1500" b="1" dirty="0"/>
          </a:p>
          <a:p>
            <a:pPr>
              <a:buFont typeface="Wingdings" panose="05000000000000000000" pitchFamily="2" charset="2"/>
              <a:buChar char="p"/>
            </a:pPr>
            <a:endParaRPr lang="en-US" altLang="zh-CN" sz="1500" b="1" dirty="0"/>
          </a:p>
          <a:p>
            <a:pPr>
              <a:buFont typeface="Wingdings" panose="05000000000000000000" pitchFamily="2" charset="2"/>
              <a:buChar char="p"/>
            </a:pPr>
            <a:r>
              <a:rPr lang="zh-CN" altLang="en-US" sz="1500" b="1" dirty="0"/>
              <a:t>缺点</a:t>
            </a:r>
            <a:endParaRPr lang="en-US" altLang="zh-CN" sz="1500" b="1" dirty="0"/>
          </a:p>
          <a:p>
            <a:pPr lvl="1">
              <a:buFont typeface="Wingdings" panose="05000000000000000000" pitchFamily="2" charset="2"/>
              <a:buChar char="p"/>
            </a:pPr>
            <a:r>
              <a:rPr lang="zh-CN" altLang="en-US" sz="1500" b="1" dirty="0"/>
              <a:t>复杂性</a:t>
            </a:r>
            <a:endParaRPr lang="en-US" altLang="zh-CN" sz="1500" b="1" dirty="0"/>
          </a:p>
          <a:p>
            <a:pPr lvl="1">
              <a:buFont typeface="Wingdings" panose="05000000000000000000" pitchFamily="2" charset="2"/>
              <a:buChar char="p"/>
            </a:pPr>
            <a:r>
              <a:rPr lang="zh-CN" altLang="en-US" sz="1500" b="1" dirty="0"/>
              <a:t>难于操作</a:t>
            </a:r>
            <a:endParaRPr lang="en-US" altLang="zh-CN" sz="1500" b="1" dirty="0"/>
          </a:p>
          <a:p>
            <a:pPr>
              <a:buFont typeface="Wingdings" panose="05000000000000000000" pitchFamily="2" charset="2"/>
              <a:buChar char="p"/>
            </a:pPr>
            <a:endParaRPr lang="en-US" altLang="zh-CN" sz="1500" b="1" dirty="0"/>
          </a:p>
          <a:p>
            <a:pPr>
              <a:buFont typeface="Wingdings" panose="05000000000000000000" pitchFamily="2" charset="2"/>
              <a:buChar char="p"/>
            </a:pPr>
            <a:endParaRPr lang="zh-CN" altLang="en-US" sz="1500" b="1" dirty="0">
              <a:latin typeface="Times New Roman" panose="02020603050405020304" pitchFamily="18" charset="0"/>
              <a:cs typeface="Times New Roman" panose="02020603050405020304" pitchFamily="18" charset="0"/>
            </a:endParaRPr>
          </a:p>
        </p:txBody>
      </p:sp>
      <p:sp>
        <p:nvSpPr>
          <p:cNvPr id="6" name="内容占位符 5">
            <a:extLst>
              <a:ext uri="{FF2B5EF4-FFF2-40B4-BE49-F238E27FC236}">
                <a16:creationId xmlns:a16="http://schemas.microsoft.com/office/drawing/2014/main" xmlns="" id="{14E6F626-BD7E-4EB0-A289-CCB132E71817}"/>
              </a:ext>
            </a:extLst>
          </p:cNvPr>
          <p:cNvSpPr>
            <a:spLocks noGrp="1"/>
          </p:cNvSpPr>
          <p:nvPr>
            <p:ph sz="quarter" idx="4"/>
          </p:nvPr>
        </p:nvSpPr>
        <p:spPr>
          <a:xfrm>
            <a:off x="6187415" y="2364060"/>
            <a:ext cx="5194583" cy="3496992"/>
          </a:xfrm>
        </p:spPr>
        <p:txBody>
          <a:bodyPr>
            <a:normAutofit/>
          </a:bodyPr>
          <a:lstStyle/>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Strengths</a:t>
            </a: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Accuracy</a:t>
            </a: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Universality</a:t>
            </a: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Efficiency</a:t>
            </a:r>
          </a:p>
          <a:p>
            <a:pPr lvl="1">
              <a:buFont typeface="Wingdings" panose="05000000000000000000" pitchFamily="2" charset="2"/>
              <a:buChar char="p"/>
            </a:pPr>
            <a:endParaRPr lang="en-US" altLang="zh-CN" sz="15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Weaknesses</a:t>
            </a: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Complexity</a:t>
            </a: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Difficult to operate</a:t>
            </a:r>
          </a:p>
          <a:p>
            <a:pPr lvl="1">
              <a:buFont typeface="Wingdings" panose="05000000000000000000" pitchFamily="2" charset="2"/>
              <a:buChar char="p"/>
            </a:pPr>
            <a:endParaRPr lang="en-US" altLang="zh-CN" sz="1500" b="1" dirty="0"/>
          </a:p>
        </p:txBody>
      </p:sp>
    </p:spTree>
    <p:extLst>
      <p:ext uri="{BB962C8B-B14F-4D97-AF65-F5344CB8AC3E}">
        <p14:creationId xmlns:p14="http://schemas.microsoft.com/office/powerpoint/2010/main" val="23620671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xmlns="" id="{9163B433-23FC-49D3-8F04-ED1F5069563C}"/>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给航空公司的建议信</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 Letter to Airline Executives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type="subTitle" idx="4294967295"/>
          </p:nvPr>
        </p:nvSpPr>
        <p:spPr>
          <a:xfrm>
            <a:off x="7859713" y="2233613"/>
            <a:ext cx="4332287" cy="4330700"/>
          </a:xfrm>
        </p:spPr>
        <p:txBody>
          <a:bodyPr>
            <a:noAutofit/>
          </a:bodyPr>
          <a:lstStyle/>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两个主要因素 </a:t>
            </a:r>
            <a:r>
              <a:rPr lang="en-US" altLang="zh-CN" sz="1500" b="1" dirty="0">
                <a:solidFill>
                  <a:schemeClr val="accent1"/>
                </a:solidFill>
                <a:latin typeface="Times New Roman" panose="02020603050405020304" pitchFamily="18" charset="0"/>
                <a:cs typeface="Times New Roman" panose="02020603050405020304" pitchFamily="18" charset="0"/>
              </a:rPr>
              <a:t>Two factors: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人性化 </a:t>
            </a:r>
            <a:r>
              <a:rPr lang="en-US" altLang="zh-CN" sz="1500" smtClean="0">
                <a:latin typeface="Times New Roman" panose="02020603050405020304" pitchFamily="18" charset="0"/>
                <a:cs typeface="Times New Roman" panose="02020603050405020304" pitchFamily="18" charset="0"/>
              </a:rPr>
              <a:t>Humanization </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高效 </a:t>
            </a:r>
            <a:r>
              <a:rPr lang="en-US" altLang="zh-CN" sz="1500" dirty="0">
                <a:latin typeface="Times New Roman" panose="02020603050405020304" pitchFamily="18" charset="0"/>
                <a:cs typeface="Times New Roman" panose="02020603050405020304" pitchFamily="18" charset="0"/>
              </a:rPr>
              <a:t>Efficiency</a:t>
            </a:r>
          </a:p>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三条有效建议 </a:t>
            </a:r>
            <a:r>
              <a:rPr lang="en-US" altLang="zh-CN" sz="1500" b="1" dirty="0">
                <a:solidFill>
                  <a:schemeClr val="accent1"/>
                </a:solidFill>
                <a:latin typeface="Times New Roman" panose="02020603050405020304" pitchFamily="18" charset="0"/>
                <a:cs typeface="Times New Roman" panose="02020603050405020304" pitchFamily="18" charset="0"/>
              </a:rPr>
              <a:t>Three suggestions: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防止主过道拥堵</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Avoid blocks in general aisles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为行李提供足够空间</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Provide enough space for luggage</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防止不必要的插队</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Prevent unnecessary queue-jumping</a:t>
            </a:r>
            <a:endParaRPr lang="zh-CN" altLang="en-US" sz="1500" dirty="0">
              <a:latin typeface="Times New Roman" panose="02020603050405020304" pitchFamily="18" charset="0"/>
              <a:cs typeface="Times New Roman" panose="02020603050405020304" pitchFamily="18" charset="0"/>
            </a:endParaRPr>
          </a:p>
        </p:txBody>
      </p:sp>
      <p:sp>
        <p:nvSpPr>
          <p:cNvPr id="4" name="副标题 2">
            <a:extLst>
              <a:ext uri="{FF2B5EF4-FFF2-40B4-BE49-F238E27FC236}">
                <a16:creationId xmlns:a16="http://schemas.microsoft.com/office/drawing/2014/main" xmlns="" id="{1CF32A9A-E967-468F-A480-12E2488F1819}"/>
              </a:ext>
            </a:extLst>
          </p:cNvPr>
          <p:cNvSpPr txBox="1">
            <a:spLocks/>
          </p:cNvSpPr>
          <p:nvPr/>
        </p:nvSpPr>
        <p:spPr>
          <a:xfrm>
            <a:off x="394447" y="4253062"/>
            <a:ext cx="10572750" cy="1680378"/>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endParaRPr lang="zh-CN" altLang="en-US" sz="16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xmlns="" id="{9EAC96D4-BA1E-45E3-9552-CDEE7B07A08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42875" y="2303160"/>
            <a:ext cx="7305178" cy="3630280"/>
          </a:xfrm>
          <a:prstGeom prst="rect">
            <a:avLst/>
          </a:prstGeom>
        </p:spPr>
      </p:pic>
    </p:spTree>
    <p:extLst>
      <p:ext uri="{BB962C8B-B14F-4D97-AF65-F5344CB8AC3E}">
        <p14:creationId xmlns:p14="http://schemas.microsoft.com/office/powerpoint/2010/main" val="3086498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1EBF12C4-B3B7-42A8-ABC2-2F3FAFEC89B0}"/>
              </a:ext>
            </a:extLst>
          </p:cNvPr>
          <p:cNvSpPr>
            <a:spLocks noGrp="1"/>
          </p:cNvSpPr>
          <p:nvPr>
            <p:ph type="title"/>
          </p:nvPr>
        </p:nvSpPr>
        <p:spPr/>
        <p:txBody>
          <a:bodyPr/>
          <a:lstStyle/>
          <a:p>
            <a:r>
              <a:rPr kumimoji="0" lang="zh-CN" altLang="en-US"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假设</a:t>
            </a:r>
            <a: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Assumptions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xmlns="" id="{55DCE302-11B0-4322-87BB-1F0DAF15809D}"/>
                  </a:ext>
                </a:extLst>
              </p:cNvPr>
              <p:cNvSpPr>
                <a:spLocks noGrp="1"/>
              </p:cNvSpPr>
              <p:nvPr>
                <p:ph idx="1"/>
              </p:nvPr>
            </p:nvSpPr>
            <p:spPr>
              <a:xfrm>
                <a:off x="818712" y="2222287"/>
                <a:ext cx="10554574" cy="4309142"/>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过道的宽度恰好能容纳一名乘客。</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total width of a passenger and his luggage is similar to the width between rows.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effectLst/>
                    <a:uLnTx/>
                    <a:uFillTx/>
                    <a:latin typeface="Times New Roman" panose="02020603050405020304" pitchFamily="18" charset="0"/>
                    <a:ea typeface="+mj-ea"/>
                    <a:cs typeface="Times New Roman" panose="02020603050405020304" pitchFamily="18" charset="0"/>
                  </a:rPr>
                  <a:t>这可以把连续模型变为离散的</a:t>
                </a:r>
                <a:r>
                  <a:rPr lang="zh-CN" altLang="en-US" sz="1500" dirty="0">
                    <a:latin typeface="Times New Roman" panose="02020603050405020304" pitchFamily="18" charset="0"/>
                    <a:ea typeface="+mj-ea"/>
                    <a:cs typeface="Times New Roman" panose="02020603050405020304" pitchFamily="18" charset="0"/>
                  </a:rPr>
                  <a:t>并</a:t>
                </a:r>
                <a:r>
                  <a:rPr kumimoji="0" lang="zh-CN" altLang="en-US" sz="1500" i="0" u="none" strike="noStrike" kern="1200" cap="none" spc="0" normalizeH="0" baseline="0" noProof="0" dirty="0">
                    <a:ln>
                      <a:noFill/>
                    </a:ln>
                    <a:effectLst/>
                    <a:uLnTx/>
                    <a:uFillTx/>
                    <a:latin typeface="Times New Roman" panose="02020603050405020304" pitchFamily="18" charset="0"/>
                    <a:ea typeface="+mj-ea"/>
                    <a:cs typeface="Times New Roman" panose="02020603050405020304" pitchFamily="18" charset="0"/>
                  </a:rPr>
                  <a:t>简化计算。</a:t>
                </a:r>
                <a:endParaRPr kumimoji="0" lang="en-US" altLang="zh-CN" sz="1500" i="0" u="none" strike="noStrike" kern="1200" cap="none" spc="0" normalizeH="0" baseline="0" noProof="0" dirty="0">
                  <a:ln>
                    <a:noFill/>
                  </a:ln>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i="0" u="none" strike="noStrike" kern="1200" cap="none" spc="0" normalizeH="0" baseline="0" noProof="0" dirty="0">
                    <a:ln>
                      <a:noFill/>
                    </a:ln>
                    <a:effectLst/>
                    <a:uLnTx/>
                    <a:uFillTx/>
                    <a:latin typeface="Times New Roman" panose="02020603050405020304" pitchFamily="18" charset="0"/>
                    <a:ea typeface="+mj-ea"/>
                    <a:cs typeface="Times New Roman" panose="02020603050405020304" pitchFamily="18" charset="0"/>
                  </a:rPr>
                  <a:t>This can turn the continuous model into a discrete model to simplify the calculation.</a:t>
                </a:r>
                <a:endParaRPr kumimoji="0" lang="en-US" altLang="zh-CN" sz="17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lang="en-US" altLang="zh-CN" sz="1500" b="1" dirty="0">
                  <a:solidFill>
                    <a:srgbClr val="13009C"/>
                  </a:solidFill>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行李架足够大，能容纳任意大小的行李。</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luggage racks are designed to be adequate for any reasonable amount of luggage.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把行李放在行李架上和把行李挤到座位里在时间上相等</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Passengers spend the same time putting luggage into the rack as </a:t>
                </a:r>
                <a:r>
                  <a:rPr lang="en-US" altLang="zh-CN" sz="1500" dirty="0">
                    <a:solidFill>
                      <a:prstClr val="black"/>
                    </a:solidFill>
                    <a:latin typeface="Times New Roman" panose="02020603050405020304" pitchFamily="18" charset="0"/>
                    <a:ea typeface="+mj-ea"/>
                    <a:cs typeface="Times New Roman" panose="02020603050405020304" pitchFamily="18" charset="0"/>
                  </a:rPr>
                  <a:t>putting </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the luggage into the seat</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lang="en-US" altLang="zh-CN" sz="1500" b="1" dirty="0">
                  <a:solidFill>
                    <a:prstClr val="black"/>
                  </a:solidFill>
                  <a:latin typeface="Times New Roman" panose="02020603050405020304" pitchFamily="18" charset="0"/>
                  <a:ea typeface="+mj-ea"/>
                  <a:cs typeface="Times New Roman" panose="02020603050405020304" pitchFamily="18" charset="0"/>
                </a:endParaRPr>
              </a:p>
              <a:p>
                <a:pPr lvl="0" defTabSz="914400">
                  <a:spcBef>
                    <a:spcPts val="0"/>
                  </a:spcBef>
                  <a:spcAft>
                    <a:spcPts val="0"/>
                  </a:spcAft>
                  <a:buClrTx/>
                  <a:buFont typeface="Wingdings" panose="05000000000000000000" pitchFamily="2" charset="2"/>
                  <a:buChar char="p"/>
                  <a:defRPr/>
                </a:pPr>
                <a:r>
                  <a:rPr lang="zh-CN" altLang="en-US" sz="1500" b="1" dirty="0">
                    <a:solidFill>
                      <a:srgbClr val="13009C"/>
                    </a:solidFill>
                    <a:ea typeface="宋体" panose="02010600030101010101" pitchFamily="2" charset="-122"/>
                    <a:cs typeface="Times New Roman" panose="02020603050405020304" pitchFamily="18" charset="0"/>
                  </a:rPr>
                  <a:t>在一个特定单元格中，乘客速度是一个常量。</a:t>
                </a:r>
                <a:endParaRPr lang="en-US" altLang="zh-CN" sz="1500" b="1" dirty="0">
                  <a:solidFill>
                    <a:srgbClr val="13009C"/>
                  </a:solidFill>
                  <a:ea typeface="宋体" panose="02010600030101010101" pitchFamily="2" charset="-122"/>
                  <a:cs typeface="Times New Roman" panose="02020603050405020304" pitchFamily="18" charset="0"/>
                </a:endParaRPr>
              </a:p>
              <a:p>
                <a:pPr lvl="0" defTabSz="914400">
                  <a:spcBef>
                    <a:spcPts val="0"/>
                  </a:spcBef>
                  <a:spcAft>
                    <a:spcPts val="0"/>
                  </a:spcAft>
                  <a:buClrTx/>
                  <a:buFont typeface="Wingdings" panose="05000000000000000000" pitchFamily="2" charset="2"/>
                  <a:buChar char="p"/>
                  <a:defRPr/>
                </a:pP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In a particular cell, </a:t>
                </a:r>
                <a14:m>
                  <m:oMath xmlns:m="http://schemas.openxmlformats.org/officeDocument/2006/math">
                    <m:r>
                      <a:rPr lang="en-US" altLang="zh-CN" sz="1500" b="1" i="1">
                        <a:solidFill>
                          <a:srgbClr val="13009C"/>
                        </a:solidFill>
                        <a:latin typeface="Cambria Math" panose="02040503050406030204" pitchFamily="18" charset="0"/>
                        <a:ea typeface="等线" panose="02010600030101010101" pitchFamily="2" charset="-122"/>
                        <a:cs typeface="Times New Roman" panose="02020603050405020304" pitchFamily="18" charset="0"/>
                      </a:rPr>
                      <m:t>𝒗</m:t>
                    </m:r>
                  </m:oMath>
                </a14:m>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is a fixed value.</a:t>
                </a:r>
              </a:p>
              <a:p>
                <a:pPr lvl="1" defTabSz="914400">
                  <a:spcBef>
                    <a:spcPts val="0"/>
                  </a:spcBef>
                  <a:spcAft>
                    <a:spcPts val="0"/>
                  </a:spcAft>
                  <a:buClrTx/>
                  <a:buFont typeface="Wingdings" panose="05000000000000000000" pitchFamily="2" charset="2"/>
                  <a:buChar char="p"/>
                  <a:defRPr/>
                </a:pPr>
                <a:r>
                  <a:rPr lang="zh-CN" altLang="en-US" sz="1500" dirty="0">
                    <a:solidFill>
                      <a:srgbClr val="000000"/>
                    </a:solidFill>
                    <a:ea typeface="宋体" panose="02010600030101010101" pitchFamily="2" charset="-122"/>
                    <a:cs typeface="Times New Roman" panose="02020603050405020304" pitchFamily="18" charset="0"/>
                  </a:rPr>
                  <a:t>维护了模型的离散性。</a:t>
                </a:r>
                <a:endParaRPr lang="en-US" altLang="zh-CN" sz="1500" dirty="0">
                  <a:solidFill>
                    <a:srgbClr val="000000"/>
                  </a:solidFill>
                  <a:ea typeface="宋体" panose="02010600030101010101" pitchFamily="2" charset="-122"/>
                  <a:cs typeface="Times New Roman" panose="02020603050405020304" pitchFamily="18" charset="0"/>
                </a:endParaRPr>
              </a:p>
              <a:p>
                <a:pPr lvl="1" defTabSz="914400">
                  <a:spcBef>
                    <a:spcPts val="0"/>
                  </a:spcBef>
                  <a:spcAft>
                    <a:spcPts val="0"/>
                  </a:spcAft>
                  <a:buClrTx/>
                  <a:buFont typeface="Wingdings" panose="05000000000000000000" pitchFamily="2" charset="2"/>
                  <a:buChar char="p"/>
                  <a:defRPr/>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Ensures the discreteness of the model.</a:t>
                </a:r>
              </a:p>
              <a:p>
                <a:pPr lvl="1" defTabSz="914400">
                  <a:spcBef>
                    <a:spcPts val="0"/>
                  </a:spcBef>
                  <a:spcAft>
                    <a:spcPts val="0"/>
                  </a:spcAft>
                  <a:buClrTx/>
                  <a:buFont typeface="Wingdings" panose="05000000000000000000" pitchFamily="2" charset="2"/>
                  <a:buChar char="p"/>
                  <a:defRPr/>
                </a:pPr>
                <a:r>
                  <a:rPr lang="zh-CN" altLang="en-US" sz="1500" dirty="0">
                    <a:solidFill>
                      <a:prstClr val="black"/>
                    </a:solidFill>
                    <a:ea typeface="宋体" panose="02010600030101010101" pitchFamily="2" charset="-122"/>
                    <a:cs typeface="Times New Roman" panose="02020603050405020304" pitchFamily="18" charset="0"/>
                  </a:rPr>
                  <a:t>只在计算距离时有用</a:t>
                </a:r>
                <a:endParaRPr lang="en-US" altLang="zh-CN" sz="1500" dirty="0">
                  <a:solidFill>
                    <a:prstClr val="black"/>
                  </a:solidFill>
                  <a:ea typeface="宋体" panose="02010600030101010101" pitchFamily="2" charset="-122"/>
                  <a:cs typeface="Times New Roman" panose="02020603050405020304" pitchFamily="18" charset="0"/>
                </a:endParaRPr>
              </a:p>
              <a:p>
                <a:pPr lvl="1" defTabSz="914400">
                  <a:spcBef>
                    <a:spcPts val="0"/>
                  </a:spcBef>
                  <a:spcAft>
                    <a:spcPts val="0"/>
                  </a:spcAft>
                  <a:buClrTx/>
                  <a:buFont typeface="Wingdings" panose="05000000000000000000" pitchFamily="2" charset="2"/>
                  <a:buChar char="p"/>
                  <a:defRPr/>
                </a:pPr>
                <a:r>
                  <a:rPr lang="en-US" altLang="zh-CN"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Only appeared in the calculation of total distance</a:t>
                </a:r>
              </a:p>
              <a:p>
                <a:pPr lvl="1" defTabSz="914400">
                  <a:spcBef>
                    <a:spcPts val="0"/>
                  </a:spcBef>
                  <a:spcAft>
                    <a:spcPts val="0"/>
                  </a:spcAft>
                  <a:buClrTx/>
                  <a:buFont typeface="Wingdings" panose="05000000000000000000" pitchFamily="2" charset="2"/>
                  <a:buChar char="p"/>
                  <a:defRPr/>
                </a:pPr>
                <a:r>
                  <a:rPr lang="zh-CN" altLang="en-US" sz="1500" dirty="0">
                    <a:solidFill>
                      <a:prstClr val="black"/>
                    </a:solidFill>
                    <a:ea typeface="宋体" panose="02010600030101010101" pitchFamily="2" charset="-122"/>
                    <a:cs typeface="Times New Roman" panose="02020603050405020304" pitchFamily="18" charset="0"/>
                  </a:rPr>
                  <a:t>在同一个单元格中，速度变化不大，并且平均速度与我们所用的平均值大约相等。</a:t>
                </a:r>
                <a:endParaRPr lang="en-US" altLang="zh-CN" sz="1500" dirty="0">
                  <a:solidFill>
                    <a:prstClr val="black"/>
                  </a:solidFill>
                  <a:ea typeface="宋体" panose="02010600030101010101" pitchFamily="2" charset="-122"/>
                  <a:cs typeface="Times New Roman" panose="02020603050405020304" pitchFamily="18" charset="0"/>
                </a:endParaRPr>
              </a:p>
              <a:p>
                <a:pPr lvl="1" defTabSz="914400">
                  <a:spcBef>
                    <a:spcPts val="0"/>
                  </a:spcBef>
                  <a:spcAft>
                    <a:spcPts val="0"/>
                  </a:spcAft>
                  <a:buClrTx/>
                  <a:buFont typeface="Wingdings" panose="05000000000000000000" pitchFamily="2" charset="2"/>
                  <a:buChar char="p"/>
                  <a:defRPr/>
                </a:pPr>
                <a:r>
                  <a:rPr lang="en-US" altLang="zh-CN"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The velocity wouldn’t change much in a particular cell, and the actual average speed is approximately equal to the average we’ve made</a:t>
                </a:r>
              </a:p>
              <a:p>
                <a:pPr defTabSz="914400">
                  <a:spcBef>
                    <a:spcPts val="0"/>
                  </a:spcBef>
                  <a:spcAft>
                    <a:spcPts val="0"/>
                  </a:spcAft>
                  <a:buClrTx/>
                  <a:buFont typeface="Wingdings" panose="05000000000000000000" pitchFamily="2" charset="2"/>
                  <a:buChar char="p"/>
                  <a:defRPr/>
                </a:pPr>
                <a:endParaRPr kumimoji="0" lang="en-US" altLang="zh-CN" sz="17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p:txBody>
          </p:sp>
        </mc:Choice>
        <mc:Fallback xmlns="">
          <p:sp>
            <p:nvSpPr>
              <p:cNvPr id="4" name="内容占位符 3">
                <a:extLst>
                  <a:ext uri="{FF2B5EF4-FFF2-40B4-BE49-F238E27FC236}">
                    <a16:creationId xmlns:a16="http://schemas.microsoft.com/office/drawing/2014/main" id="{55DCE302-11B0-4322-87BB-1F0DAF15809D}"/>
                  </a:ext>
                </a:extLst>
              </p:cNvPr>
              <p:cNvSpPr>
                <a:spLocks noGrp="1" noRot="1" noChangeAspect="1" noMove="1" noResize="1" noEditPoints="1" noAdjustHandles="1" noChangeArrowheads="1" noChangeShapeType="1" noTextEdit="1"/>
              </p:cNvSpPr>
              <p:nvPr>
                <p:ph idx="1"/>
              </p:nvPr>
            </p:nvSpPr>
            <p:spPr>
              <a:xfrm>
                <a:off x="818712" y="2222287"/>
                <a:ext cx="10554574" cy="4309142"/>
              </a:xfr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53624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9374" y="2111207"/>
            <a:ext cx="8142648" cy="4333990"/>
          </a:xfrm>
          <a:prstGeom prst="rect">
            <a:avLst/>
          </a:prstGeom>
        </p:spPr>
      </p:pic>
      <p:sp>
        <p:nvSpPr>
          <p:cNvPr id="29" name="矩形 28"/>
          <p:cNvSpPr/>
          <p:nvPr/>
        </p:nvSpPr>
        <p:spPr>
          <a:xfrm>
            <a:off x="1324356" y="3246746"/>
            <a:ext cx="3123184" cy="2011680"/>
          </a:xfrm>
          <a:prstGeom prst="rect">
            <a:avLst/>
          </a:prstGeom>
          <a:noFill/>
          <a:ln w="28575">
            <a:solidFill>
              <a:srgbClr val="0F007B"/>
            </a:solidFill>
            <a:prstDash val="sysDash"/>
          </a:ln>
          <a:effectLst>
            <a:softEdge rad="12700"/>
          </a:effectLst>
        </p:spPr>
        <p:txBody>
          <a:bodyPr wrap="square" rtlCol="0">
            <a:spAutoFit/>
          </a:bodyPr>
          <a:lstStyle/>
          <a:p>
            <a:endParaRPr lang="zh-CN" altLang="en-US" sz="1400">
              <a:solidFill>
                <a:schemeClr val="tx1"/>
              </a:solidFill>
              <a:latin typeface="Times New Roman" panose="02020603050405020304" pitchFamily="18" charset="0"/>
              <a:cs typeface="Times New Roman" panose="02020603050405020304" pitchFamily="18" charset="0"/>
            </a:endParaRPr>
          </a:p>
        </p:txBody>
      </p:sp>
      <p:sp>
        <p:nvSpPr>
          <p:cNvPr id="2" name="标题 1">
            <a:extLst>
              <a:ext uri="{FF2B5EF4-FFF2-40B4-BE49-F238E27FC236}">
                <a16:creationId xmlns:a16="http://schemas.microsoft.com/office/drawing/2014/main" xmlns="" id="{7DA54195-B3FD-4C02-982C-10F77140AB6A}"/>
              </a:ext>
            </a:extLst>
          </p:cNvPr>
          <p:cNvSpPr>
            <a:spLocks noGrp="1"/>
          </p:cNvSpPr>
          <p:nvPr>
            <p:ph type="title"/>
          </p:nvPr>
        </p:nvSpPr>
        <p:spPr/>
        <p:txBody>
          <a:bodyPr/>
          <a:lstStyle/>
          <a:p>
            <a:r>
              <a:rPr lang="zh-CN" altLang="en-US" noProof="0" dirty="0">
                <a:solidFill>
                  <a:prstClr val="white"/>
                </a:solidFill>
                <a:latin typeface="Times New Roman" panose="02020603050405020304" pitchFamily="18" charset="0"/>
                <a:cs typeface="Times New Roman" panose="02020603050405020304" pitchFamily="18" charset="0"/>
              </a:rPr>
              <a:t>假设的解释</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Justification</a:t>
            </a:r>
            <a:r>
              <a:rPr kumimoji="0" lang="en-US" altLang="zh-CN" sz="2000" i="0" u="none" strike="noStrike" kern="1200" cap="none" spc="0" normalizeH="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en-US" altLang="zh-CN" sz="2000" i="0" u="none" strike="noStrike" kern="1200" cap="none" spc="0" normalizeH="0" noProof="0" dirty="0" err="1">
                <a:ln>
                  <a:noFill/>
                </a:ln>
                <a:solidFill>
                  <a:prstClr val="white"/>
                </a:solidFill>
                <a:effectLst/>
                <a:uLnTx/>
                <a:uFillTx/>
                <a:latin typeface="Times New Roman" panose="02020603050405020304" pitchFamily="18" charset="0"/>
                <a:cs typeface="Times New Roman" panose="02020603050405020304" pitchFamily="18" charset="0"/>
              </a:rPr>
              <a:t>fo</a:t>
            </a:r>
            <a:r>
              <a:rPr lang="en-US" altLang="zh-CN" sz="2000" dirty="0">
                <a:solidFill>
                  <a:prstClr val="white"/>
                </a:solidFill>
                <a:latin typeface="Times New Roman" panose="02020603050405020304" pitchFamily="18" charset="0"/>
                <a:cs typeface="Times New Roman" panose="02020603050405020304" pitchFamily="18" charset="0"/>
              </a:rPr>
              <a:t>r the Assumption</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xmlns="" id="{AE54E0F8-66F2-4F94-8954-CCEECD27F28D}"/>
              </a:ext>
            </a:extLst>
          </p:cNvPr>
          <p:cNvSpPr>
            <a:spLocks noGrp="1"/>
          </p:cNvSpPr>
          <p:nvPr>
            <p:ph idx="1"/>
          </p:nvPr>
        </p:nvSpPr>
        <p:spPr>
          <a:xfrm>
            <a:off x="818712" y="2222287"/>
            <a:ext cx="2876466" cy="3636511"/>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关于最后一条假设的解释</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b="1" dirty="0">
                <a:solidFill>
                  <a:srgbClr val="13009C"/>
                </a:solidFill>
                <a:latin typeface="Times New Roman" panose="02020603050405020304" pitchFamily="18" charset="0"/>
                <a:ea typeface="+mj-ea"/>
                <a:cs typeface="Times New Roman" panose="02020603050405020304" pitchFamily="18" charset="0"/>
              </a:rPr>
              <a:t>The explanation for the last assumption made in the previous slide</a:t>
            </a:r>
          </a:p>
          <a:p>
            <a:pPr lvl="1" defTabSz="914400">
              <a:spcBef>
                <a:spcPts val="0"/>
              </a:spcBef>
              <a:spcAft>
                <a:spcPts val="0"/>
              </a:spcAft>
              <a:buClrTx/>
              <a:buFont typeface="Wingdings" panose="05000000000000000000" pitchFamily="2" charset="2"/>
              <a:buChar char="p"/>
              <a:defRPr/>
            </a:pPr>
            <a:endParaRPr lang="zh-CN" altLang="en-US" sz="1300" dirty="0">
              <a:latin typeface="宋体" panose="02010600030101010101" pitchFamily="2" charset="-122"/>
              <a:ea typeface="宋体" panose="02010600030101010101" pitchFamily="2" charset="-122"/>
            </a:endParaRPr>
          </a:p>
        </p:txBody>
      </p:sp>
      <p:cxnSp>
        <p:nvCxnSpPr>
          <p:cNvPr id="6" name="直接箭头连接符 5"/>
          <p:cNvCxnSpPr>
            <a:stCxn id="11" idx="3"/>
          </p:cNvCxnSpPr>
          <p:nvPr/>
        </p:nvCxnSpPr>
        <p:spPr>
          <a:xfrm>
            <a:off x="4303776" y="3613696"/>
            <a:ext cx="4553712" cy="92172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p:cNvSpPr txBox="1"/>
              <p:nvPr/>
            </p:nvSpPr>
            <p:spPr>
              <a:xfrm>
                <a:off x="1499616" y="3352086"/>
                <a:ext cx="2804160" cy="523220"/>
              </a:xfrm>
              <a:prstGeom prst="rect">
                <a:avLst/>
              </a:prstGeom>
              <a:noFill/>
              <a:ln w="28575">
                <a:solidFill>
                  <a:srgbClr val="0F007B"/>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The more </a:t>
                </a:r>
                <a:r>
                  <a:rPr lang="en-US" altLang="zh-CN" sz="1400" b="1" dirty="0">
                    <a:solidFill>
                      <a:srgbClr val="0F007B"/>
                    </a:solidFill>
                    <a:latin typeface="Times New Roman" panose="02020603050405020304" pitchFamily="18" charset="0"/>
                    <a:cs typeface="Times New Roman" panose="02020603050405020304" pitchFamily="18" charset="0"/>
                  </a:rPr>
                  <a:t>continuous</a:t>
                </a:r>
                <a:r>
                  <a:rPr lang="en-US" altLang="zh-CN" sz="14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1499616" y="3352086"/>
                <a:ext cx="2804160" cy="523220"/>
              </a:xfrm>
              <a:prstGeom prst="rect">
                <a:avLst/>
              </a:prstGeom>
              <a:blipFill>
                <a:blip r:embed="rId4"/>
                <a:stretch>
                  <a:fillRect l="-215" b="-6593"/>
                </a:stretch>
              </a:blipFill>
              <a:ln w="28575">
                <a:solidFill>
                  <a:srgbClr val="0F007B"/>
                </a:solidFill>
              </a:ln>
            </p:spPr>
            <p:txBody>
              <a:bodyPr/>
              <a:lstStyle/>
              <a:p>
                <a:r>
                  <a:rPr lang="zh-CN" altLang="en-US">
                    <a:noFill/>
                  </a:rPr>
                  <a:t> </a:t>
                </a:r>
              </a:p>
            </p:txBody>
          </p:sp>
        </mc:Fallback>
      </mc:AlternateContent>
      <p:cxnSp>
        <p:nvCxnSpPr>
          <p:cNvPr id="12" name="直接箭头连接符 11"/>
          <p:cNvCxnSpPr>
            <a:stCxn id="14" idx="3"/>
          </p:cNvCxnSpPr>
          <p:nvPr/>
        </p:nvCxnSpPr>
        <p:spPr>
          <a:xfrm>
            <a:off x="4303776" y="4249430"/>
            <a:ext cx="2225040" cy="852923"/>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p:cNvSpPr txBox="1"/>
              <p:nvPr/>
            </p:nvSpPr>
            <p:spPr>
              <a:xfrm>
                <a:off x="1499616" y="3987820"/>
                <a:ext cx="2804160" cy="523220"/>
              </a:xfrm>
              <a:prstGeom prst="rect">
                <a:avLst/>
              </a:prstGeom>
              <a:noFill/>
              <a:ln w="28575">
                <a:solidFill>
                  <a:srgbClr val="0F007B"/>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The more </a:t>
                </a:r>
                <a:r>
                  <a:rPr lang="en-US" altLang="zh-CN" sz="1400" b="1" dirty="0">
                    <a:solidFill>
                      <a:srgbClr val="0F007B"/>
                    </a:solidFill>
                    <a:latin typeface="Times New Roman" panose="02020603050405020304" pitchFamily="18" charset="0"/>
                    <a:cs typeface="Times New Roman" panose="02020603050405020304" pitchFamily="18" charset="0"/>
                  </a:rPr>
                  <a:t>discrete</a:t>
                </a:r>
                <a:r>
                  <a:rPr lang="en-US" altLang="zh-CN" sz="1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1499616" y="3987820"/>
                <a:ext cx="2804160" cy="523220"/>
              </a:xfrm>
              <a:prstGeom prst="rect">
                <a:avLst/>
              </a:prstGeom>
              <a:blipFill>
                <a:blip r:embed="rId5"/>
                <a:stretch>
                  <a:fillRect l="-215" b="-7692"/>
                </a:stretch>
              </a:blipFill>
              <a:ln w="28575">
                <a:solidFill>
                  <a:srgbClr val="0F007B"/>
                </a:solidFill>
              </a:ln>
            </p:spPr>
            <p:txBody>
              <a:bodyPr/>
              <a:lstStyle/>
              <a:p>
                <a:r>
                  <a:rPr lang="zh-CN" altLang="en-US">
                    <a:noFill/>
                  </a:rPr>
                  <a:t> </a:t>
                </a:r>
              </a:p>
            </p:txBody>
          </p:sp>
        </mc:Fallback>
      </mc:AlternateContent>
      <p:sp>
        <p:nvSpPr>
          <p:cNvPr id="16" name="椭圆 15"/>
          <p:cNvSpPr/>
          <p:nvPr/>
        </p:nvSpPr>
        <p:spPr>
          <a:xfrm>
            <a:off x="6957060" y="459995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7" name="椭圆 16"/>
          <p:cNvSpPr/>
          <p:nvPr/>
        </p:nvSpPr>
        <p:spPr>
          <a:xfrm>
            <a:off x="6751320" y="469139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8" name="椭圆 17"/>
          <p:cNvSpPr/>
          <p:nvPr/>
        </p:nvSpPr>
        <p:spPr>
          <a:xfrm>
            <a:off x="6537960" y="496571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19" name="直接箭头连接符 18"/>
          <p:cNvCxnSpPr>
            <a:stCxn id="25" idx="1"/>
            <a:endCxn id="27" idx="3"/>
          </p:cNvCxnSpPr>
          <p:nvPr/>
        </p:nvCxnSpPr>
        <p:spPr>
          <a:xfrm flipH="1" flipV="1">
            <a:off x="4303776" y="4875758"/>
            <a:ext cx="2127504" cy="112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任意多边形 24"/>
          <p:cNvSpPr/>
          <p:nvPr/>
        </p:nvSpPr>
        <p:spPr>
          <a:xfrm>
            <a:off x="6428542" y="4503786"/>
            <a:ext cx="760342" cy="644337"/>
          </a:xfrm>
          <a:custGeom>
            <a:avLst/>
            <a:gdLst>
              <a:gd name="connsiteX0" fmla="*/ 200858 w 760342"/>
              <a:gd name="connsiteY0" fmla="*/ 119014 h 644337"/>
              <a:gd name="connsiteX1" fmla="*/ 2738 w 760342"/>
              <a:gd name="connsiteY1" fmla="*/ 383174 h 644337"/>
              <a:gd name="connsiteX2" fmla="*/ 99258 w 760342"/>
              <a:gd name="connsiteY2" fmla="*/ 642254 h 644337"/>
              <a:gd name="connsiteX3" fmla="*/ 292298 w 760342"/>
              <a:gd name="connsiteY3" fmla="*/ 494934 h 644337"/>
              <a:gd name="connsiteX4" fmla="*/ 383738 w 760342"/>
              <a:gd name="connsiteY4" fmla="*/ 312054 h 644337"/>
              <a:gd name="connsiteX5" fmla="*/ 663138 w 760342"/>
              <a:gd name="connsiteY5" fmla="*/ 195214 h 644337"/>
              <a:gd name="connsiteX6" fmla="*/ 759658 w 760342"/>
              <a:gd name="connsiteY6" fmla="*/ 144414 h 644337"/>
              <a:gd name="connsiteX7" fmla="*/ 683458 w 760342"/>
              <a:gd name="connsiteY7" fmla="*/ 2174 h 644337"/>
              <a:gd name="connsiteX8" fmla="*/ 322778 w 760342"/>
              <a:gd name="connsiteY8" fmla="*/ 63134 h 644337"/>
              <a:gd name="connsiteX9" fmla="*/ 200858 w 760342"/>
              <a:gd name="connsiteY9" fmla="*/ 119014 h 64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0342" h="644337">
                <a:moveTo>
                  <a:pt x="200858" y="119014"/>
                </a:moveTo>
                <a:cubicBezTo>
                  <a:pt x="147518" y="172354"/>
                  <a:pt x="19671" y="295967"/>
                  <a:pt x="2738" y="383174"/>
                </a:cubicBezTo>
                <a:cubicBezTo>
                  <a:pt x="-14195" y="470381"/>
                  <a:pt x="50998" y="623627"/>
                  <a:pt x="99258" y="642254"/>
                </a:cubicBezTo>
                <a:cubicBezTo>
                  <a:pt x="147518" y="660881"/>
                  <a:pt x="244885" y="549967"/>
                  <a:pt x="292298" y="494934"/>
                </a:cubicBezTo>
                <a:cubicBezTo>
                  <a:pt x="339711" y="439901"/>
                  <a:pt x="321931" y="362007"/>
                  <a:pt x="383738" y="312054"/>
                </a:cubicBezTo>
                <a:cubicBezTo>
                  <a:pt x="445545" y="262101"/>
                  <a:pt x="600485" y="223154"/>
                  <a:pt x="663138" y="195214"/>
                </a:cubicBezTo>
                <a:cubicBezTo>
                  <a:pt x="725791" y="167274"/>
                  <a:pt x="756271" y="176587"/>
                  <a:pt x="759658" y="144414"/>
                </a:cubicBezTo>
                <a:cubicBezTo>
                  <a:pt x="763045" y="112241"/>
                  <a:pt x="756271" y="15721"/>
                  <a:pt x="683458" y="2174"/>
                </a:cubicBezTo>
                <a:cubicBezTo>
                  <a:pt x="610645" y="-11373"/>
                  <a:pt x="400671" y="41967"/>
                  <a:pt x="322778" y="63134"/>
                </a:cubicBezTo>
                <a:cubicBezTo>
                  <a:pt x="244885" y="84301"/>
                  <a:pt x="254198" y="65674"/>
                  <a:pt x="200858" y="119014"/>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mc:AlternateContent xmlns:mc="http://schemas.openxmlformats.org/markup-compatibility/2006" xmlns:a14="http://schemas.microsoft.com/office/drawing/2010/main">
        <mc:Choice Requires="a14">
          <p:sp>
            <p:nvSpPr>
              <p:cNvPr id="27" name="文本框 26"/>
              <p:cNvSpPr txBox="1"/>
              <p:nvPr/>
            </p:nvSpPr>
            <p:spPr>
              <a:xfrm>
                <a:off x="1499616" y="4614148"/>
                <a:ext cx="2804160" cy="523220"/>
              </a:xfrm>
              <a:prstGeom prst="rect">
                <a:avLst/>
              </a:prstGeom>
              <a:noFill/>
              <a:ln w="28575">
                <a:solidFill>
                  <a:srgbClr val="FF0000"/>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Every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can be seen as a distinct </a:t>
                </a:r>
                <a:r>
                  <a:rPr lang="en-US" altLang="zh-CN" sz="1400" b="1" dirty="0">
                    <a:solidFill>
                      <a:srgbClr val="FF0000"/>
                    </a:solidFill>
                    <a:latin typeface="Times New Roman" panose="02020603050405020304" pitchFamily="18" charset="0"/>
                    <a:cs typeface="Times New Roman" panose="02020603050405020304" pitchFamily="18" charset="0"/>
                  </a:rPr>
                  <a:t>point</a:t>
                </a:r>
                <a:r>
                  <a:rPr lang="en-US" altLang="zh-CN" sz="1400" dirty="0">
                    <a:latin typeface="Times New Roman" panose="02020603050405020304" pitchFamily="18" charset="0"/>
                    <a:cs typeface="Times New Roman" panose="02020603050405020304" pitchFamily="18" charset="0"/>
                  </a:rPr>
                  <a:t> on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27" name="文本框 26"/>
              <p:cNvSpPr txBox="1">
                <a:spLocks noRot="1" noChangeAspect="1" noMove="1" noResize="1" noEditPoints="1" noAdjustHandles="1" noChangeArrowheads="1" noChangeShapeType="1" noTextEdit="1"/>
              </p:cNvSpPr>
              <p:nvPr/>
            </p:nvSpPr>
            <p:spPr>
              <a:xfrm>
                <a:off x="1499616" y="4614148"/>
                <a:ext cx="2804160" cy="523220"/>
              </a:xfrm>
              <a:prstGeom prst="rect">
                <a:avLst/>
              </a:prstGeom>
              <a:blipFill>
                <a:blip r:embed="rId6"/>
                <a:stretch>
                  <a:fillRect l="-215" b="-6593"/>
                </a:stretch>
              </a:blipFill>
              <a:ln w="28575">
                <a:solidFill>
                  <a:srgbClr val="FF0000"/>
                </a:solidFill>
              </a:ln>
            </p:spPr>
            <p:txBody>
              <a:bodyPr/>
              <a:lstStyle/>
              <a:p>
                <a:r>
                  <a:rPr lang="zh-CN" altLang="en-US">
                    <a:noFill/>
                  </a:rPr>
                  <a:t> </a:t>
                </a:r>
              </a:p>
            </p:txBody>
          </p:sp>
        </mc:Fallback>
      </mc:AlternateContent>
      <p:sp>
        <p:nvSpPr>
          <p:cNvPr id="30" name="文本框 29"/>
          <p:cNvSpPr txBox="1"/>
          <p:nvPr/>
        </p:nvSpPr>
        <p:spPr>
          <a:xfrm>
            <a:off x="1506836" y="5628590"/>
            <a:ext cx="2796940" cy="954107"/>
          </a:xfrm>
          <a:prstGeom prst="rect">
            <a:avLst/>
          </a:prstGeom>
          <a:noFill/>
          <a:ln w="28575">
            <a:solidFill>
              <a:srgbClr val="0F007B"/>
            </a:solidFill>
          </a:ln>
        </p:spPr>
        <p:txBody>
          <a:bodyPr wrap="square" rtlCol="0">
            <a:spAutoFit/>
          </a:bodyPr>
          <a:lstStyle>
            <a:defPPr>
              <a:defRPr lang="zh-CN"/>
            </a:defPPr>
            <a:lvl1pPr>
              <a:defRPr sz="1400">
                <a:latin typeface="Times New Roman" panose="02020603050405020304" pitchFamily="18" charset="0"/>
                <a:cs typeface="Times New Roman" panose="02020603050405020304" pitchFamily="18" charset="0"/>
              </a:defRPr>
            </a:lvl1pPr>
          </a:lstStyle>
          <a:p>
            <a:r>
              <a:rPr lang="en-US" altLang="zh-CN" dirty="0"/>
              <a:t>Therefore, the summation (or integral) of these two defined velocities will roughly amount to the same value.</a:t>
            </a:r>
            <a:endParaRPr lang="zh-CN" altLang="en-US" dirty="0"/>
          </a:p>
        </p:txBody>
      </p:sp>
      <p:sp>
        <p:nvSpPr>
          <p:cNvPr id="34" name="虚尾箭头 33"/>
          <p:cNvSpPr/>
          <p:nvPr/>
        </p:nvSpPr>
        <p:spPr>
          <a:xfrm rot="5400000" flipV="1">
            <a:off x="2705375" y="5299740"/>
            <a:ext cx="361146" cy="296554"/>
          </a:xfrm>
          <a:prstGeom prst="stripedRightArrow">
            <a:avLst/>
          </a:prstGeom>
          <a:solidFill>
            <a:schemeClr val="bg2"/>
          </a:solidFill>
          <a:ln>
            <a:solidFill>
              <a:srgbClr val="0F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Tree>
    <p:extLst>
      <p:ext uri="{BB962C8B-B14F-4D97-AF65-F5344CB8AC3E}">
        <p14:creationId xmlns:p14="http://schemas.microsoft.com/office/powerpoint/2010/main" val="1766177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xmlns="" id="{EDAC5A9D-5873-4B9B-A6E8-A50001EFE6E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变量表</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Notations</a:t>
            </a:r>
            <a:endParaRPr lang="zh-CN" altLang="en-US" sz="2000" dirty="0">
              <a:latin typeface="Times New Roman" panose="02020603050405020304" pitchFamily="18" charset="0"/>
              <a:cs typeface="Times New Roman" panose="02020603050405020304" pitchFamily="18" charset="0"/>
            </a:endParaRPr>
          </a:p>
        </p:txBody>
      </p:sp>
      <p:sp>
        <p:nvSpPr>
          <p:cNvPr id="3" name="副标题 2"/>
          <p:cNvSpPr>
            <a:spLocks noGrp="1"/>
          </p:cNvSpPr>
          <p:nvPr>
            <p:ph sz="half" idx="1"/>
          </p:nvPr>
        </p:nvSpPr>
        <p:spPr/>
        <p:txBody>
          <a:bodyPr anchor="t">
            <a:noAutofit/>
          </a:bodyPr>
          <a:lstStyle/>
          <a:p>
            <a:pPr algn="l">
              <a:buFont typeface="Wingdings" panose="05000000000000000000" pitchFamily="2" charset="2"/>
              <a:buChar char="p"/>
            </a:pPr>
            <a:r>
              <a:rPr lang="en-US" altLang="zh-CN" sz="1600" dirty="0">
                <a:solidFill>
                  <a:srgbClr val="0070C0"/>
                </a:solidFill>
                <a:latin typeface="Times New Roman" panose="02020603050405020304" pitchFamily="18" charset="0"/>
                <a:cs typeface="Times New Roman" panose="02020603050405020304" pitchFamily="18" charset="0"/>
              </a:rPr>
              <a:t>Constant A</a:t>
            </a:r>
            <a:r>
              <a:rPr lang="en-US" altLang="zh-CN" sz="1600" dirty="0">
                <a:latin typeface="Times New Roman" panose="02020603050405020304" pitchFamily="18" charset="0"/>
                <a:cs typeface="Times New Roman" panose="02020603050405020304" pitchFamily="18" charset="0"/>
              </a:rPr>
              <a:t>: </a:t>
            </a:r>
            <a:r>
              <a:rPr lang="en-US" altLang="zh-CN" sz="1600" b="0" i="0" u="none" strike="noStrike" baseline="0" dirty="0">
                <a:latin typeface="Times New Roman" panose="02020603050405020304" pitchFamily="18" charset="0"/>
                <a:cs typeface="Times New Roman" panose="02020603050405020304" pitchFamily="18" charset="0"/>
              </a:rPr>
              <a:t>won’t change in the whole scope. (Nature of Model)</a:t>
            </a:r>
          </a:p>
          <a:p>
            <a:pPr algn="l">
              <a:buFont typeface="Wingdings" panose="05000000000000000000" pitchFamily="2" charset="2"/>
              <a:buChar char="p"/>
            </a:pPr>
            <a:r>
              <a:rPr lang="en-US" altLang="zh-CN" sz="1600" dirty="0">
                <a:solidFill>
                  <a:srgbClr val="002060"/>
                </a:solidFill>
                <a:latin typeface="Times New Roman" panose="02020603050405020304" pitchFamily="18" charset="0"/>
                <a:cs typeface="Times New Roman" panose="02020603050405020304" pitchFamily="18" charset="0"/>
              </a:rPr>
              <a:t>Constant B</a:t>
            </a:r>
            <a:r>
              <a:rPr lang="en-US" altLang="zh-CN" sz="1600" dirty="0">
                <a:latin typeface="Times New Roman" panose="02020603050405020304" pitchFamily="18" charset="0"/>
                <a:cs typeface="Times New Roman" panose="02020603050405020304" pitchFamily="18" charset="0"/>
              </a:rPr>
              <a:t>: </a:t>
            </a:r>
            <a:r>
              <a:rPr lang="en-US" altLang="zh-CN" sz="1600" b="0" i="0" u="none" strike="noStrike" baseline="0" dirty="0">
                <a:latin typeface="Times New Roman" panose="02020603050405020304" pitchFamily="18" charset="0"/>
                <a:cs typeface="Times New Roman" panose="02020603050405020304" pitchFamily="18" charset="0"/>
              </a:rPr>
              <a:t>may change in the whole scope, but won’t change for a fixed set of passengers and a set plane. (Nature of Aircraft and Method)</a:t>
            </a:r>
          </a:p>
          <a:p>
            <a:pPr algn="l">
              <a:buFont typeface="Wingdings" panose="05000000000000000000" pitchFamily="2" charset="2"/>
              <a:buChar char="p"/>
            </a:pPr>
            <a:r>
              <a:rPr lang="en-US" altLang="zh-CN" sz="1600" b="0" i="0" u="none" strike="noStrike" baseline="0" dirty="0">
                <a:solidFill>
                  <a:srgbClr val="9C30FF"/>
                </a:solidFill>
                <a:latin typeface="Times New Roman" panose="02020603050405020304" pitchFamily="18" charset="0"/>
                <a:cs typeface="Times New Roman" panose="02020603050405020304" pitchFamily="18" charset="0"/>
              </a:rPr>
              <a:t>Variable</a:t>
            </a:r>
            <a:r>
              <a:rPr lang="en-US" altLang="zh-CN" sz="1600" b="0" i="0" u="none" strike="noStrike" baseline="0" dirty="0">
                <a:solidFill>
                  <a:srgbClr val="000000"/>
                </a:solidFill>
                <a:latin typeface="Times New Roman" panose="02020603050405020304" pitchFamily="18" charset="0"/>
                <a:cs typeface="Times New Roman" panose="02020603050405020304" pitchFamily="18" charset="0"/>
              </a:rPr>
              <a:t>: varies for different initial sequences of passengers. (Nature of Passengers)</a:t>
            </a:r>
            <a:endParaRPr lang="en-US" altLang="zh-CN" sz="1600" dirty="0">
              <a:latin typeface="Times New Roman" panose="02020603050405020304" pitchFamily="18" charset="0"/>
              <a:cs typeface="Times New Roman" panose="02020603050405020304" pitchFamily="18" charset="0"/>
            </a:endParaRPr>
          </a:p>
        </p:txBody>
      </p:sp>
      <p:sp>
        <p:nvSpPr>
          <p:cNvPr id="9" name="内容占位符 8">
            <a:extLst>
              <a:ext uri="{FF2B5EF4-FFF2-40B4-BE49-F238E27FC236}">
                <a16:creationId xmlns:a16="http://schemas.microsoft.com/office/drawing/2014/main" xmlns="" id="{85CD29DC-B702-4E2B-8352-9647BD0E2835}"/>
              </a:ext>
            </a:extLst>
          </p:cNvPr>
          <p:cNvSpPr>
            <a:spLocks noGrp="1"/>
          </p:cNvSpPr>
          <p:nvPr>
            <p:ph sz="half" idx="2"/>
          </p:nvPr>
        </p:nvSpPr>
        <p:spPr/>
        <p:txBody>
          <a:bodyPr anchor="t"/>
          <a:lstStyle/>
          <a:p>
            <a:pPr>
              <a:buFont typeface="Wingdings" panose="05000000000000000000" pitchFamily="2" charset="2"/>
              <a:buChar char="p"/>
            </a:pPr>
            <a:r>
              <a:rPr lang="zh-CN" altLang="en-US" sz="1800" dirty="0">
                <a:solidFill>
                  <a:srgbClr val="0070C0"/>
                </a:solidFill>
                <a:latin typeface="Times New Roman" panose="02020603050405020304" pitchFamily="18" charset="0"/>
                <a:cs typeface="Times New Roman" panose="02020603050405020304" pitchFamily="18" charset="0"/>
              </a:rPr>
              <a:t>常量</a:t>
            </a:r>
            <a:r>
              <a:rPr lang="en-US" altLang="zh-CN" sz="1800" dirty="0">
                <a:solidFill>
                  <a:srgbClr val="0070C0"/>
                </a:solidFill>
                <a:latin typeface="Times New Roman" panose="02020603050405020304" pitchFamily="18" charset="0"/>
                <a:cs typeface="Times New Roman" panose="02020603050405020304" pitchFamily="18" charset="0"/>
              </a:rPr>
              <a:t>A</a:t>
            </a:r>
            <a:r>
              <a:rPr lang="zh-CN" altLang="en-US" sz="1800" dirty="0">
                <a:latin typeface="Times New Roman" panose="02020603050405020304" pitchFamily="18" charset="0"/>
                <a:cs typeface="Times New Roman" panose="02020603050405020304" pitchFamily="18" charset="0"/>
              </a:rPr>
              <a:t>：在整个过程中不会变化。</a:t>
            </a:r>
            <a:r>
              <a:rPr lang="zh-CN" altLang="en-US" dirty="0">
                <a:latin typeface="Times New Roman" panose="02020603050405020304" pitchFamily="18" charset="0"/>
                <a:cs typeface="Times New Roman" panose="02020603050405020304" pitchFamily="18" charset="0"/>
              </a:rPr>
              <a:t>（模型的性质）</a:t>
            </a:r>
            <a:endParaRPr lang="en-US" altLang="zh-CN"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800" dirty="0">
                <a:solidFill>
                  <a:srgbClr val="002060"/>
                </a:solidFill>
                <a:latin typeface="Times New Roman" panose="02020603050405020304" pitchFamily="18" charset="0"/>
                <a:cs typeface="Times New Roman" panose="02020603050405020304" pitchFamily="18" charset="0"/>
              </a:rPr>
              <a:t>常量</a:t>
            </a:r>
            <a:r>
              <a:rPr lang="en-US" altLang="zh-CN" sz="1800" dirty="0">
                <a:solidFill>
                  <a:srgbClr val="002060"/>
                </a:solidFill>
                <a:latin typeface="Times New Roman" panose="02020603050405020304" pitchFamily="18" charset="0"/>
                <a:cs typeface="Times New Roman" panose="02020603050405020304" pitchFamily="18" charset="0"/>
              </a:rPr>
              <a:t>B</a:t>
            </a:r>
            <a:r>
              <a:rPr lang="zh-CN" altLang="en-US" sz="1800" dirty="0">
                <a:latin typeface="Times New Roman" panose="02020603050405020304" pitchFamily="18" charset="0"/>
                <a:cs typeface="Times New Roman" panose="02020603050405020304" pitchFamily="18" charset="0"/>
              </a:rPr>
              <a:t>：在整个过程中会变化，但对于一个乘客群体不会变化。（飞机与方法的性质）</a:t>
            </a:r>
            <a:endParaRPr lang="en-US" altLang="zh-CN"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800" dirty="0">
                <a:solidFill>
                  <a:srgbClr val="7030A0"/>
                </a:solidFill>
                <a:latin typeface="Times New Roman" panose="02020603050405020304" pitchFamily="18" charset="0"/>
                <a:cs typeface="Times New Roman" panose="02020603050405020304" pitchFamily="18" charset="0"/>
              </a:rPr>
              <a:t>变量</a:t>
            </a:r>
            <a:r>
              <a:rPr lang="zh-CN" altLang="en-US" sz="1800" dirty="0">
                <a:latin typeface="Times New Roman" panose="02020603050405020304" pitchFamily="18" charset="0"/>
                <a:cs typeface="Times New Roman" panose="02020603050405020304" pitchFamily="18" charset="0"/>
              </a:rPr>
              <a:t>：随着时间变化而改变。（乘客的性质）</a:t>
            </a:r>
          </a:p>
          <a:p>
            <a:pPr>
              <a:buFont typeface="Wingdings" panose="05000000000000000000" pitchFamily="2" charset="2"/>
              <a:buChar char="p"/>
            </a:pPr>
            <a:endParaRPr lang="zh-CN" altLang="en-US" dirty="0"/>
          </a:p>
        </p:txBody>
      </p:sp>
      <p:sp>
        <p:nvSpPr>
          <p:cNvPr id="2" name="文本框 1"/>
          <p:cNvSpPr txBox="1"/>
          <p:nvPr/>
        </p:nvSpPr>
        <p:spPr>
          <a:xfrm>
            <a:off x="818712" y="4587240"/>
            <a:ext cx="11207384" cy="553998"/>
          </a:xfrm>
          <a:prstGeom prst="rect">
            <a:avLst/>
          </a:prstGeom>
          <a:noFill/>
        </p:spPr>
        <p:txBody>
          <a:bodyPr wrap="square" rtlCol="0">
            <a:spAutoFit/>
          </a:bodyPr>
          <a:lstStyle/>
          <a:p>
            <a:r>
              <a:rPr lang="en-US" altLang="zh-CN" sz="1500" b="1" dirty="0"/>
              <a:t>*</a:t>
            </a:r>
            <a:r>
              <a:rPr lang="zh-CN" altLang="en-US" sz="1500" b="1" dirty="0"/>
              <a:t>以下演讲中的变量若初次出现会伴随详细解释。</a:t>
            </a:r>
            <a:endParaRPr lang="en-US" altLang="zh-CN" sz="1500" b="1" dirty="0"/>
          </a:p>
          <a:p>
            <a:r>
              <a:rPr lang="en-US" altLang="zh-CN" sz="1500" b="1" dirty="0"/>
              <a:t>*In the following presentation, variables that emerge for the first time will be accompanied by detailed explanations.</a:t>
            </a:r>
            <a:endParaRPr lang="zh-CN" altLang="en-US" sz="1500" b="1" dirty="0"/>
          </a:p>
        </p:txBody>
      </p:sp>
    </p:spTree>
    <p:extLst>
      <p:ext uri="{BB962C8B-B14F-4D97-AF65-F5344CB8AC3E}">
        <p14:creationId xmlns:p14="http://schemas.microsoft.com/office/powerpoint/2010/main" val="1556214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0B3F62F-3124-4B60-9392-B13573C5837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定义</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Definitions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62FD492B-C3A1-489C-9AA4-584B62D70C63}"/>
                  </a:ext>
                </a:extLst>
              </p:cNvPr>
              <p:cNvSpPr>
                <a:spLocks noGrp="1"/>
              </p:cNvSpPr>
              <p:nvPr>
                <p:ph idx="1"/>
              </p:nvPr>
            </p:nvSpPr>
            <p:spPr/>
            <p:txBody>
              <a:bodyPr anchor="t"/>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时间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Time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定义“时间”为</a:t>
                </a:r>
                <a14:m>
                  <m:oMath xmlns:m="http://schemas.openxmlformats.org/officeDocument/2006/math">
                    <m:r>
                      <a:rPr lang="zh-CN" altLang="en-US" sz="1500" b="0" dirty="0">
                        <a:solidFill>
                          <a:prstClr val="black"/>
                        </a:solidFill>
                        <a:latin typeface="Cambria Math" panose="02040503050406030204" pitchFamily="18" charset="0"/>
                        <a:ea typeface="+mj-ea"/>
                        <a:cs typeface="Times New Roman" panose="02020603050405020304" pitchFamily="18" charset="0"/>
                      </a:rPr>
                      <m:t>多少</m:t>
                    </m:r>
                    <m:r>
                      <a:rPr lang="zh-CN" altLang="en-US" sz="1500" i="1" dirty="0" smtClean="0">
                        <a:solidFill>
                          <a:prstClr val="black"/>
                        </a:solidFill>
                        <a:latin typeface="Cambria Math" panose="02040503050406030204" pitchFamily="18" charset="0"/>
                        <a:ea typeface="+mj-ea"/>
                        <a:cs typeface="Times New Roman" panose="02020603050405020304" pitchFamily="18" charset="0"/>
                      </a:rPr>
                      <m:t>份</m:t>
                    </m:r>
                    <m:sSub>
                      <m:sSubPr>
                        <m:ctrlPr>
                          <a:rPr kumimoji="0" lang="en-US" altLang="zh-CN" sz="1500" b="0" i="1" u="none" strike="noStrike" kern="1200" cap="none" spc="0" normalizeH="0" baseline="0" noProof="0" smtClean="0">
                            <a:ln>
                              <a:noFill/>
                            </a:ln>
                            <a:solidFill>
                              <a:prstClr val="black"/>
                            </a:solidFill>
                            <a:effectLst/>
                            <a:uLnTx/>
                            <a:uFillTx/>
                            <a:latin typeface="Cambria Math" panose="02040503050406030204" pitchFamily="18" charset="0"/>
                            <a:ea typeface="+mj-ea"/>
                            <a:cs typeface="Times New Roman" panose="02020603050405020304" pitchFamily="18" charset="0"/>
                          </a:rPr>
                        </m:ctrlPr>
                      </m:sSubPr>
                      <m:e>
                        <m:r>
                          <a:rPr kumimoji="0" lang="en-US" altLang="zh-CN" sz="1500" b="0" i="1" u="none" strike="noStrike" kern="1200" cap="none" spc="0" normalizeH="0" baseline="0" noProof="0" smtClean="0">
                            <a:ln>
                              <a:noFill/>
                            </a:ln>
                            <a:solidFill>
                              <a:prstClr val="black"/>
                            </a:solidFill>
                            <a:effectLst/>
                            <a:uLnTx/>
                            <a:uFillTx/>
                            <a:latin typeface="Cambria Math" panose="02040503050406030204" pitchFamily="18" charset="0"/>
                            <a:ea typeface="+mj-ea"/>
                            <a:cs typeface="Times New Roman" panose="02020603050405020304" pitchFamily="18" charset="0"/>
                          </a:rPr>
                          <m:t>𝜏</m:t>
                        </m:r>
                      </m:e>
                      <m:sub>
                        <m:r>
                          <a:rPr kumimoji="0" lang="en-US" altLang="zh-CN" sz="1500" b="0" i="1" u="none" strike="noStrike" kern="1200" cap="none" spc="0" normalizeH="0" baseline="0" noProof="0" smtClean="0">
                            <a:ln>
                              <a:noFill/>
                            </a:ln>
                            <a:solidFill>
                              <a:prstClr val="black"/>
                            </a:solidFill>
                            <a:effectLst/>
                            <a:uLnTx/>
                            <a:uFillTx/>
                            <a:latin typeface="Cambria Math" panose="02040503050406030204" pitchFamily="18" charset="0"/>
                            <a:ea typeface="+mj-ea"/>
                            <a:cs typeface="Times New Roman" panose="02020603050405020304" pitchFamily="18" charset="0"/>
                          </a:rPr>
                          <m:t>0</m:t>
                        </m:r>
                      </m:sub>
                    </m:sSub>
                    <m:r>
                      <a:rPr lang="zh-CN" altLang="en-US" sz="1500" i="1">
                        <a:solidFill>
                          <a:prstClr val="black"/>
                        </a:solidFill>
                        <a:latin typeface="Cambria Math" panose="02040503050406030204" pitchFamily="18" charset="0"/>
                        <a:ea typeface="+mj-ea"/>
                        <a:cs typeface="Times New Roman" panose="02020603050405020304" pitchFamily="18" charset="0"/>
                      </a:rPr>
                      <m:t>，</m:t>
                    </m:r>
                    <m:r>
                      <a:rPr lang="zh-CN" altLang="en-US" sz="1500" i="1" smtClean="0">
                        <a:solidFill>
                          <a:prstClr val="black"/>
                        </a:solidFill>
                        <a:latin typeface="Cambria Math" panose="02040503050406030204" pitchFamily="18" charset="0"/>
                        <a:ea typeface="+mj-ea"/>
                        <a:cs typeface="Times New Roman" panose="02020603050405020304" pitchFamily="18" charset="0"/>
                      </a:rPr>
                      <m:t>即</m:t>
                    </m:r>
                  </m:oMath>
                </a14:m>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无量纲。</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dirty="0">
                    <a:solidFill>
                      <a:prstClr val="black"/>
                    </a:solidFill>
                    <a:latin typeface="Times New Roman" panose="02020603050405020304" pitchFamily="18" charset="0"/>
                    <a:ea typeface="+mj-ea"/>
                    <a:cs typeface="Times New Roman" panose="02020603050405020304" pitchFamily="18" charset="0"/>
                  </a:rPr>
                  <a:t>Define “time” as partitions of </a:t>
                </a:r>
                <a14:m>
                  <m:oMath xmlns:m="http://schemas.openxmlformats.org/officeDocument/2006/math">
                    <m:sSub>
                      <m:sSubPr>
                        <m:ctrlPr>
                          <a:rPr lang="en-US" altLang="zh-CN" sz="1500" b="0" i="1" smtClean="0">
                            <a:solidFill>
                              <a:prstClr val="black"/>
                            </a:solidFill>
                            <a:latin typeface="Cambria Math" panose="02040503050406030204" pitchFamily="18" charset="0"/>
                            <a:ea typeface="+mj-ea"/>
                            <a:cs typeface="Times New Roman" panose="02020603050405020304" pitchFamily="18" charset="0"/>
                          </a:rPr>
                        </m:ctrlPr>
                      </m:sSubPr>
                      <m:e>
                        <m:r>
                          <a:rPr lang="en-US" altLang="zh-CN" sz="1500" b="0" i="1" smtClean="0">
                            <a:solidFill>
                              <a:prstClr val="black"/>
                            </a:solidFill>
                            <a:latin typeface="Cambria Math" panose="02040503050406030204" pitchFamily="18" charset="0"/>
                            <a:ea typeface="+mj-ea"/>
                            <a:cs typeface="Times New Roman" panose="02020603050405020304" pitchFamily="18" charset="0"/>
                          </a:rPr>
                          <m:t>𝜏</m:t>
                        </m:r>
                      </m:e>
                      <m:sub>
                        <m:r>
                          <a:rPr lang="en-US" altLang="zh-CN" sz="1500" b="0" i="1" smtClean="0">
                            <a:solidFill>
                              <a:prstClr val="black"/>
                            </a:solidFill>
                            <a:latin typeface="Cambria Math" panose="02040503050406030204" pitchFamily="18" charset="0"/>
                            <a:ea typeface="+mj-ea"/>
                            <a:cs typeface="Times New Roman" panose="02020603050405020304" pitchFamily="18" charset="0"/>
                          </a:rPr>
                          <m:t>0</m:t>
                        </m:r>
                      </m:sub>
                    </m:sSub>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without</a:t>
                </a:r>
                <a:r>
                  <a:rPr kumimoji="0" lang="en-US" altLang="zh-CN" sz="1500" i="0" u="none" strike="noStrike" kern="1200" cap="none" spc="0" normalizeH="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units.</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不会改变相对的最优策略，可以简化模型。</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Wouldn’t change the relatively best strategy and could simplify the model.</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速度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Velocity</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定义“速度”</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为通过一个单元格长度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所需的时间。</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In the model, we define the “velocity”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𝑣</m:t>
                    </m:r>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as the time spent to move the length of a cell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𝑑</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None/>
                  <a:tabLst/>
                  <a:defRPr/>
                </a:pPr>
                <a14:m>
                  <m:oMathPara xmlns:m="http://schemas.openxmlformats.org/officeDocument/2006/math">
                    <m:oMathParaPr>
                      <m:jc m:val="center"/>
                    </m:oMathParaPr>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f>
                        <m:f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fPr>
                        <m:num>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num>
                        <m:den>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den>
                      </m:f>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 (</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𝑚</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p>
                        <m:sSup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𝑠</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−1</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m:oMathPara>
                </a14:m>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62FD492B-C3A1-489C-9AA4-584B62D70C63}"/>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79196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xmlns="" id="{A0B3F62F-3124-4B60-9392-B13573C58376}"/>
              </a:ext>
            </a:extLst>
          </p:cNvPr>
          <p:cNvSpPr>
            <a:spLocks noGrp="1"/>
          </p:cNvSpPr>
          <p:nvPr>
            <p:ph type="title"/>
          </p:nvPr>
        </p:nvSpPr>
        <p:spPr/>
        <p:txBody>
          <a:bodyPr/>
          <a:lstStyle/>
          <a:p>
            <a:r>
              <a:rPr lang="zh-CN" altLang="en-US" noProof="0" dirty="0">
                <a:solidFill>
                  <a:prstClr val="white"/>
                </a:solidFill>
                <a:latin typeface="Times New Roman" panose="02020603050405020304" pitchFamily="18" charset="0"/>
                <a:cs typeface="Times New Roman" panose="02020603050405020304" pitchFamily="18" charset="0"/>
              </a:rPr>
              <a:t>模型总览</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lang="en-US" altLang="zh-CN" sz="2000" noProof="0" dirty="0">
                <a:solidFill>
                  <a:prstClr val="white"/>
                </a:solidFill>
                <a:latin typeface="Times New Roman" panose="02020603050405020304" pitchFamily="18" charset="0"/>
                <a:cs typeface="Times New Roman" panose="02020603050405020304" pitchFamily="18" charset="0"/>
              </a:rPr>
              <a:t>Overview of </a:t>
            </a:r>
            <a:r>
              <a:rPr lang="en-US" altLang="zh-CN" sz="2000" dirty="0">
                <a:solidFill>
                  <a:prstClr val="white"/>
                </a:solidFill>
                <a:latin typeface="Times New Roman" panose="02020603050405020304" pitchFamily="18" charset="0"/>
                <a:cs typeface="Times New Roman" panose="02020603050405020304" pitchFamily="18" charset="0"/>
              </a:rPr>
              <a:t>O</a:t>
            </a:r>
            <a:r>
              <a:rPr lang="en-US" altLang="zh-CN" sz="2000" noProof="0" dirty="0" err="1">
                <a:solidFill>
                  <a:prstClr val="white"/>
                </a:solidFill>
                <a:latin typeface="Times New Roman" panose="02020603050405020304" pitchFamily="18" charset="0"/>
                <a:cs typeface="Times New Roman" panose="02020603050405020304" pitchFamily="18" charset="0"/>
              </a:rPr>
              <a:t>ur</a:t>
            </a:r>
            <a:r>
              <a:rPr lang="en-US" altLang="zh-CN" sz="2000" dirty="0">
                <a:solidFill>
                  <a:prstClr val="white"/>
                </a:solidFill>
                <a:latin typeface="Times New Roman" panose="02020603050405020304" pitchFamily="18" charset="0"/>
                <a:cs typeface="Times New Roman" panose="02020603050405020304" pitchFamily="18" charset="0"/>
              </a:rPr>
              <a:t> M</a:t>
            </a:r>
            <a:r>
              <a:rPr lang="en-US" altLang="zh-CN" sz="2000" noProof="0" dirty="0" err="1">
                <a:solidFill>
                  <a:prstClr val="white"/>
                </a:solidFill>
                <a:latin typeface="Times New Roman" panose="02020603050405020304" pitchFamily="18" charset="0"/>
                <a:cs typeface="Times New Roman" panose="02020603050405020304" pitchFamily="18" charset="0"/>
              </a:rPr>
              <a:t>odel</a:t>
            </a:r>
            <a:endParaRPr lang="zh-CN" altLang="en-US" sz="2000"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8454" y="2332872"/>
            <a:ext cx="8995090" cy="3417467"/>
          </a:xfrm>
          <a:prstGeom prst="rect">
            <a:avLst/>
          </a:prstGeom>
        </p:spPr>
      </p:pic>
      <p:sp>
        <p:nvSpPr>
          <p:cNvPr id="5" name="文本框 4"/>
          <p:cNvSpPr txBox="1"/>
          <p:nvPr/>
        </p:nvSpPr>
        <p:spPr>
          <a:xfrm>
            <a:off x="4396740" y="5780819"/>
            <a:ext cx="3398520" cy="523220"/>
          </a:xfrm>
          <a:prstGeom prst="rect">
            <a:avLst/>
          </a:prstGeom>
          <a:noFill/>
        </p:spPr>
        <p:txBody>
          <a:bodyPr wrap="square" rtlCol="0">
            <a:spAutoFit/>
          </a:bodyPr>
          <a:lstStyle/>
          <a:p>
            <a:pPr algn="ctr"/>
            <a:r>
              <a:rPr lang="zh-CN" altLang="en-US" sz="1400" b="1" dirty="0">
                <a:solidFill>
                  <a:schemeClr val="accent1"/>
                </a:solidFill>
              </a:rPr>
              <a:t>图 模型总览</a:t>
            </a:r>
            <a:endParaRPr lang="en-US" altLang="zh-CN" sz="1400" b="1" dirty="0">
              <a:solidFill>
                <a:schemeClr val="accent1"/>
              </a:solidFill>
            </a:endParaRPr>
          </a:p>
          <a:p>
            <a:pPr algn="ctr"/>
            <a:r>
              <a:rPr lang="en-US" altLang="zh-CN" sz="1400" b="1" dirty="0">
                <a:solidFill>
                  <a:schemeClr val="accent1"/>
                </a:solidFill>
              </a:rPr>
              <a:t>Fig. Overview of our model</a:t>
            </a:r>
            <a:endParaRPr lang="zh-CN" altLang="en-US" sz="1400" b="1" dirty="0">
              <a:solidFill>
                <a:schemeClr val="accent1"/>
              </a:solidFill>
            </a:endParaRPr>
          </a:p>
        </p:txBody>
      </p:sp>
    </p:spTree>
    <p:extLst>
      <p:ext uri="{BB962C8B-B14F-4D97-AF65-F5344CB8AC3E}">
        <p14:creationId xmlns:p14="http://schemas.microsoft.com/office/powerpoint/2010/main" val="3884994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85799" y="2234047"/>
            <a:ext cx="10068339" cy="323165"/>
          </a:xfrm>
          <a:prstGeom prst="rect">
            <a:avLst/>
          </a:prstGeom>
          <a:noFill/>
        </p:spPr>
        <p:txBody>
          <a:bodyPr wrap="square" rtlCol="0">
            <a:spAutoFit/>
          </a:bodyPr>
          <a:lstStyle/>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坐标系的构建</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construction of the coordinate</a:t>
            </a:r>
          </a:p>
        </p:txBody>
      </p:sp>
      <p:grpSp>
        <p:nvGrpSpPr>
          <p:cNvPr id="3" name="组合 2"/>
          <p:cNvGrpSpPr/>
          <p:nvPr/>
        </p:nvGrpSpPr>
        <p:grpSpPr>
          <a:xfrm>
            <a:off x="778785" y="2554164"/>
            <a:ext cx="8058217" cy="3168814"/>
            <a:chOff x="848359" y="2952426"/>
            <a:chExt cx="8698118" cy="3420449"/>
          </a:xfrm>
        </p:grpSpPr>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59" y="2952426"/>
              <a:ext cx="8698118" cy="2827541"/>
            </a:xfrm>
            <a:prstGeom prst="rect">
              <a:avLst/>
            </a:prstGeom>
          </p:spPr>
        </p:pic>
        <p:sp>
          <p:nvSpPr>
            <p:cNvPr id="14" name="文本框 13"/>
            <p:cNvSpPr txBox="1"/>
            <p:nvPr/>
          </p:nvSpPr>
          <p:spPr>
            <a:xfrm>
              <a:off x="868821" y="5808106"/>
              <a:ext cx="8677656" cy="564769"/>
            </a:xfrm>
            <a:prstGeom prst="rect">
              <a:avLst/>
            </a:prstGeom>
            <a:noFill/>
          </p:spPr>
          <p:txBody>
            <a:bodyPr wrap="square" rtlCol="0">
              <a:spAutoFit/>
            </a:bodyPr>
            <a:lstStyle/>
            <a:p>
              <a:pPr algn="ctr"/>
              <a:r>
                <a:rPr lang="zh-CN" altLang="en-US"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图</a:t>
              </a: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坐标系的构建</a:t>
              </a:r>
              <a:endPar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Fig. The construction of the coordinate</a:t>
              </a:r>
              <a:endParaRPr lang="zh-CN" altLang="en-US"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2" name="文本框 1"/>
          <p:cNvSpPr txBox="1"/>
          <p:nvPr/>
        </p:nvSpPr>
        <p:spPr>
          <a:xfrm>
            <a:off x="8726557" y="2578350"/>
            <a:ext cx="3160643" cy="2477601"/>
          </a:xfrm>
          <a:prstGeom prst="rect">
            <a:avLst/>
          </a:prstGeom>
          <a:noFill/>
        </p:spPr>
        <p:txBody>
          <a:bodyPr wrap="square" rtlCol="0">
            <a:spAutoFit/>
          </a:bodyPr>
          <a:lstStyle>
            <a:defPPr>
              <a:defRPr lang="zh-CN"/>
            </a:defPPr>
            <a:lvl1pPr marL="285750" indent="-285750">
              <a:buClr>
                <a:srgbClr val="110087"/>
              </a:buClr>
              <a:buSzPct val="88000"/>
              <a:buFont typeface="Wingdings" panose="05000000000000000000" pitchFamily="2" charset="2"/>
              <a:buChar char="p"/>
              <a:defRPr sz="1500">
                <a:latin typeface="宋体" panose="02010600030101010101" pitchFamily="2" charset="-122"/>
                <a:ea typeface="宋体" panose="02010600030101010101" pitchFamily="2" charset="-122"/>
                <a:cs typeface="Times New Roman" panose="02020603050405020304" pitchFamily="18" charset="0"/>
              </a:defRPr>
            </a:lvl1pPr>
          </a:lstStyle>
          <a:p>
            <a:pPr>
              <a:spcBef>
                <a:spcPts val="600"/>
              </a:spcBef>
            </a:pPr>
            <a:r>
              <a:rPr lang="zh-CN" altLang="en-US" dirty="0">
                <a:latin typeface="Times New Roman" panose="02020603050405020304" pitchFamily="18" charset="0"/>
              </a:rPr>
              <a:t>对于没人坐或是不对齐的座位，我们将其按照实际位置补入坐标空间中。</a:t>
            </a:r>
            <a:endParaRPr lang="en-US" altLang="zh-CN" dirty="0">
              <a:latin typeface="Times New Roman" panose="02020603050405020304" pitchFamily="18" charset="0"/>
            </a:endParaRPr>
          </a:p>
          <a:p>
            <a:r>
              <a:rPr lang="en-US" altLang="zh-CN" dirty="0">
                <a:latin typeface="Times New Roman" panose="02020603050405020304" pitchFamily="18" charset="0"/>
              </a:rPr>
              <a:t>For unoccupied or unaligned seats, we add them into the coordinate according to their actual position.</a:t>
            </a:r>
          </a:p>
          <a:p>
            <a:pPr>
              <a:spcBef>
                <a:spcPts val="600"/>
              </a:spcBef>
            </a:pPr>
            <a:r>
              <a:rPr lang="zh-CN" altLang="en-US" dirty="0">
                <a:latin typeface="Times New Roman" panose="02020603050405020304" pitchFamily="18" charset="0"/>
              </a:rPr>
              <a:t>每一个位置都存在唯一的单元格与之对应。</a:t>
            </a:r>
            <a:endParaRPr lang="en-US" altLang="zh-CN" dirty="0">
              <a:latin typeface="Times New Roman" panose="02020603050405020304" pitchFamily="18" charset="0"/>
            </a:endParaRPr>
          </a:p>
          <a:p>
            <a:r>
              <a:rPr lang="en-US" altLang="zh-CN" dirty="0">
                <a:latin typeface="Times New Roman" panose="02020603050405020304" pitchFamily="18" charset="0"/>
              </a:rPr>
              <a:t>only one correspondent cell exists in each position.</a:t>
            </a:r>
            <a:endParaRPr lang="zh-CN" altLang="en-US" dirty="0">
              <a:latin typeface="Times New Roman" panose="02020603050405020304" pitchFamily="18" charset="0"/>
            </a:endParaRPr>
          </a:p>
        </p:txBody>
      </p:sp>
      <p:cxnSp>
        <p:nvCxnSpPr>
          <p:cNvPr id="7" name="直接箭头连接符 6"/>
          <p:cNvCxnSpPr>
            <a:stCxn id="9" idx="2"/>
          </p:cNvCxnSpPr>
          <p:nvPr/>
        </p:nvCxnSpPr>
        <p:spPr>
          <a:xfrm>
            <a:off x="1520687" y="3776174"/>
            <a:ext cx="456092" cy="2017667"/>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411357" y="3100313"/>
            <a:ext cx="218660" cy="675861"/>
          </a:xfrm>
          <a:prstGeom prst="rect">
            <a:avLst/>
          </a:prstGeom>
          <a:noFill/>
          <a:ln w="28575">
            <a:solidFill>
              <a:srgbClr val="1100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6" name="文本框 15"/>
          <p:cNvSpPr txBox="1"/>
          <p:nvPr/>
        </p:nvSpPr>
        <p:spPr>
          <a:xfrm>
            <a:off x="1302024" y="5793841"/>
            <a:ext cx="4099031" cy="553998"/>
          </a:xfrm>
          <a:prstGeom prst="rect">
            <a:avLst/>
          </a:prstGeom>
          <a:noFill/>
          <a:ln w="28575">
            <a:solidFill>
              <a:srgbClr val="13009C"/>
            </a:solidFill>
          </a:ln>
        </p:spPr>
        <p:txBody>
          <a:bodyPr wrap="square" rtlCol="0">
            <a:spAutoFit/>
          </a:bodyPr>
          <a:lstStyle/>
          <a:p>
            <a:r>
              <a:rPr lang="zh-CN" altLang="en-US" sz="1500" dirty="0">
                <a:latin typeface="宋体" panose="02010600030101010101" pitchFamily="2" charset="-122"/>
                <a:ea typeface="宋体" panose="02010600030101010101" pitchFamily="2" charset="-122"/>
              </a:rPr>
              <a:t>比如该墙体仍然被当作坐标格处理</a:t>
            </a:r>
            <a:endParaRPr lang="en-US" altLang="zh-CN" sz="1500" dirty="0">
              <a:latin typeface="宋体" panose="02010600030101010101" pitchFamily="2" charset="-122"/>
              <a:ea typeface="宋体" panose="02010600030101010101" pitchFamily="2" charset="-122"/>
            </a:endParaRPr>
          </a:p>
          <a:p>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example, this wall is still taken as several cells.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椭圆 18"/>
          <p:cNvSpPr/>
          <p:nvPr/>
        </p:nvSpPr>
        <p:spPr>
          <a:xfrm>
            <a:off x="2129790" y="3646756"/>
            <a:ext cx="57150" cy="55868"/>
          </a:xfrm>
          <a:prstGeom prst="ellipse">
            <a:avLst/>
          </a:prstGeom>
          <a:solidFill>
            <a:srgbClr val="110087"/>
          </a:solidFill>
          <a:ln>
            <a:solidFill>
              <a:srgbClr val="0F0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mc:AlternateContent xmlns:mc="http://schemas.openxmlformats.org/markup-compatibility/2006" xmlns:a14="http://schemas.microsoft.com/office/drawing/2010/main">
        <mc:Choice Requires="a14">
          <p:sp>
            <p:nvSpPr>
              <p:cNvPr id="20" name="文本框 19"/>
              <p:cNvSpPr txBox="1"/>
              <p:nvPr/>
            </p:nvSpPr>
            <p:spPr>
              <a:xfrm>
                <a:off x="2054949" y="3350409"/>
                <a:ext cx="64579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13009C"/>
                          </a:solidFill>
                          <a:latin typeface="Cambria Math" panose="02040503050406030204" pitchFamily="18" charset="0"/>
                        </a:rPr>
                        <m:t>(4,1)</m:t>
                      </m:r>
                    </m:oMath>
                  </m:oMathPara>
                </a14:m>
                <a:endParaRPr lang="zh-CN" altLang="en-US" sz="1400" dirty="0">
                  <a:solidFill>
                    <a:srgbClr val="13009C"/>
                  </a:solidFill>
                  <a:latin typeface="宋体" panose="02010600030101010101" pitchFamily="2" charset="-122"/>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2054949" y="3350409"/>
                <a:ext cx="645795" cy="307777"/>
              </a:xfrm>
              <a:prstGeom prst="rect">
                <a:avLst/>
              </a:prstGeom>
              <a:blipFill>
                <a:blip r:embed="rId4"/>
                <a:stretch>
                  <a:fillRect b="-12000"/>
                </a:stretch>
              </a:blipFill>
            </p:spPr>
            <p:txBody>
              <a:bodyPr/>
              <a:lstStyle/>
              <a:p>
                <a:r>
                  <a:rPr lang="zh-CN" altLang="en-US">
                    <a:noFill/>
                  </a:rPr>
                  <a:t> </a:t>
                </a:r>
              </a:p>
            </p:txBody>
          </p:sp>
        </mc:Fallback>
      </mc:AlternateContent>
      <p:cxnSp>
        <p:nvCxnSpPr>
          <p:cNvPr id="23" name="直接箭头连接符 22"/>
          <p:cNvCxnSpPr/>
          <p:nvPr/>
        </p:nvCxnSpPr>
        <p:spPr>
          <a:xfrm flipH="1">
            <a:off x="706485" y="3888044"/>
            <a:ext cx="814202" cy="62992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502388" y="3809803"/>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28" name="文本框 27"/>
          <p:cNvSpPr txBox="1"/>
          <p:nvPr/>
        </p:nvSpPr>
        <p:spPr>
          <a:xfrm>
            <a:off x="322693" y="4499029"/>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1</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sp>
        <p:nvSpPr>
          <p:cNvPr id="29" name="文本框 28"/>
          <p:cNvSpPr txBox="1"/>
          <p:nvPr/>
        </p:nvSpPr>
        <p:spPr>
          <a:xfrm>
            <a:off x="322693" y="4836359"/>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2</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cxnSp>
        <p:nvCxnSpPr>
          <p:cNvPr id="30" name="直接箭头连接符 29"/>
          <p:cNvCxnSpPr/>
          <p:nvPr/>
        </p:nvCxnSpPr>
        <p:spPr>
          <a:xfrm flipH="1">
            <a:off x="681595" y="3888044"/>
            <a:ext cx="1054992" cy="10065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1718288" y="3847903"/>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5" name="标题 4">
            <a:extLst>
              <a:ext uri="{FF2B5EF4-FFF2-40B4-BE49-F238E27FC236}">
                <a16:creationId xmlns:a16="http://schemas.microsoft.com/office/drawing/2014/main" xmlns="" id="{7AC04659-F486-47B9-9881-5D3446F60D5E}"/>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tabLst/>
              <a:defRPr/>
            </a:pP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构建数学模型计算登机时间</a:t>
            </a:r>
            <a:r>
              <a:rPr lang="zh-CN" altLang="en-US" dirty="0">
                <a:latin typeface="Times New Roman" panose="02020603050405020304" pitchFamily="18" charset="0"/>
                <a:cs typeface="Times New Roman" panose="02020603050405020304" pitchFamily="18" charset="0"/>
              </a:rPr>
              <a:t>（</a:t>
            </a: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常规状态）</a:t>
            </a:r>
            <a:r>
              <a:rPr kumimoji="0" lang="en-US" altLang="zh-CN"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
            </a:r>
            <a:br>
              <a:rPr kumimoji="0" lang="en-US" altLang="zh-CN"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Devising a Model to Calculate Total Boarding Time (Under Regular States)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570984"/>
      </p:ext>
    </p:extLst>
  </p:cSld>
  <p:clrMapOvr>
    <a:masterClrMapping/>
  </p:clrMapOvr>
</p:sld>
</file>

<file path=ppt/theme/theme1.xml><?xml version="1.0" encoding="utf-8"?>
<a:theme xmlns:a="http://schemas.openxmlformats.org/drawingml/2006/main" name="引用">
  <a:themeElements>
    <a:clrScheme name="自定义 3">
      <a:dk1>
        <a:srgbClr val="FFFFFF"/>
      </a:dk1>
      <a:lt1>
        <a:srgbClr val="000000"/>
      </a:lt1>
      <a:dk2>
        <a:srgbClr val="FFFFFF"/>
      </a:dk2>
      <a:lt2>
        <a:srgbClr val="000000"/>
      </a:lt2>
      <a:accent1>
        <a:srgbClr val="21048A"/>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stOOrz">
      <a:majorFont>
        <a:latin typeface="Times New Roman"/>
        <a:ea typeface="宋体"/>
        <a:cs typeface=""/>
      </a:majorFont>
      <a:minorFont>
        <a:latin typeface="Times New Roman"/>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892</TotalTime>
  <Words>3123</Words>
  <Application>Microsoft Office PowerPoint</Application>
  <PresentationFormat>宽屏</PresentationFormat>
  <Paragraphs>404</Paragraphs>
  <Slides>39</Slides>
  <Notes>36</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39</vt:i4>
      </vt:variant>
    </vt:vector>
  </HeadingPairs>
  <TitlesOfParts>
    <vt:vector size="47" baseType="lpstr">
      <vt:lpstr>Cambria Math</vt:lpstr>
      <vt:lpstr>Wingdings 2</vt:lpstr>
      <vt:lpstr>等线</vt:lpstr>
      <vt:lpstr>Times New Roman</vt:lpstr>
      <vt:lpstr>宋体</vt:lpstr>
      <vt:lpstr>Wingdings</vt:lpstr>
      <vt:lpstr>引用</vt:lpstr>
      <vt:lpstr>AxMath</vt:lpstr>
      <vt:lpstr>登机与离机策略的最优化讨论 The Optimal Boarding &amp; Disembarking Method</vt:lpstr>
      <vt:lpstr>目录 Table of Contents</vt:lpstr>
      <vt:lpstr>模型分析结构 Model Analysis &amp; Structure</vt:lpstr>
      <vt:lpstr>假设 Assumptions</vt:lpstr>
      <vt:lpstr>假设的解释 Justification for the Assumption</vt:lpstr>
      <vt:lpstr>变量表 Notations</vt:lpstr>
      <vt:lpstr>定义 Definitions</vt:lpstr>
      <vt:lpstr>模型总览 Overview of Our Model</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构建数学模型计算登机时间（总时间） Devising a Model to Calculate Total Boarding Time (Total time)</vt:lpstr>
      <vt:lpstr>构建数学模型计算登机时间（总时间） Devising a Model to Calculate Total Boarding Time (Total time)</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离机与登机的关联 Relationship Between Boarding and Disembarking</vt:lpstr>
      <vt:lpstr>满意度指数 Satisfaction Index</vt:lpstr>
      <vt:lpstr>模拟结果 Results of Simulation</vt:lpstr>
      <vt:lpstr>敏感度分析 Sensitivity Analysis</vt:lpstr>
      <vt:lpstr>敏感度分析 Sensitivity Analysis</vt:lpstr>
      <vt:lpstr>敏感度分析 Sensitivity Analysis</vt:lpstr>
      <vt:lpstr>应用到不同机型（坐标划分） Application to Different Aircrafts (The division of coordinates)</vt:lpstr>
      <vt:lpstr>应用到不同机型（坐标划分） Application to Different Aircrafts (The division of coordinates)</vt:lpstr>
      <vt:lpstr>应用到不同机型（准备部分） Application to Different Aircrafts (Preparation)</vt:lpstr>
      <vt:lpstr>应用到不同机型 Application to Different Aircrafts</vt:lpstr>
      <vt:lpstr>应用到不同机型 Application to Different Aircrafts</vt:lpstr>
      <vt:lpstr>应用到不同机型 Application to Different Aircrafts</vt:lpstr>
      <vt:lpstr>优缺点 Strengths &amp; Weaknesses</vt:lpstr>
      <vt:lpstr>给航空公司的建议信 A Letter to Airline Executives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IMMC 22768821</dc:title>
  <dc:creator>stOOrz</dc:creator>
  <cp:lastModifiedBy>Windows 用户</cp:lastModifiedBy>
  <cp:revision>173</cp:revision>
  <dcterms:created xsi:type="dcterms:W3CDTF">2022-04-09T13:58:34Z</dcterms:created>
  <dcterms:modified xsi:type="dcterms:W3CDTF">2022-04-17T07:57:33Z</dcterms:modified>
</cp:coreProperties>
</file>